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73" r:id="rId6"/>
    <p:sldId id="272" r:id="rId7"/>
    <p:sldId id="258" r:id="rId8"/>
    <p:sldId id="276" r:id="rId9"/>
    <p:sldId id="277" r:id="rId10"/>
    <p:sldId id="278" r:id="rId11"/>
    <p:sldId id="279" r:id="rId12"/>
    <p:sldId id="286" r:id="rId13"/>
    <p:sldId id="281" r:id="rId14"/>
    <p:sldId id="282" r:id="rId15"/>
    <p:sldId id="287" r:id="rId16"/>
    <p:sldId id="284" r:id="rId17"/>
    <p:sldId id="268" r:id="rId18"/>
    <p:sldId id="288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2F02B3-BDC7-13E8-F580-B8092276CAD2}" name="SKARLATH BENEGA" initials="SB" userId="S::skarlath.benega@ricambiental.com.br::a3ecabfc-f946-4cb9-838b-f4353fc35d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2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DF191-3BD2-45BD-8B8C-8F4E45AE9F30}" v="26" dt="2026-05-21T12:38:00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4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5CFD5-7E0F-3063-D844-1E5470625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EBC8F-7C4E-1F8B-D184-F886ED109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88BFA2-35A8-A139-84C7-86DC4AB71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C8C68-18B8-48BD-DA02-0B9B92F06A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D5004-9C10-FF88-06CF-2EA0646F0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B3ACA-9F0E-5405-1397-672062D3D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D685A3-0625-8B70-C1E5-35F1B709D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99232-3234-FE55-B129-8D050C3DD1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03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3F453-6ABF-A165-F2A6-4E276CF04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7BB04D-6391-1B73-3CF8-7A509434E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D75264-69FD-6F99-3A9C-2440211A6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BE54C-5B5C-2904-E356-5935890650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55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82D67-93E4-81A8-530D-2E8211B45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FF3F85-4687-EF41-D24C-948C103B6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77CA24-23ED-FF7F-7C09-99226C814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FD1E9-9E05-C68B-5B60-7811C9BEA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62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74642-AF72-3FEA-DD92-CE788D914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38C85D-DD56-6328-EF86-832984F78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BD7FBF-7044-020D-ABE7-9237563E2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E5924-AA92-8F22-3C35-2A4CAAB4E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5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F9C3A-54CF-916D-395D-A922E50C6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E3B8C-4F23-8A1C-609E-B1D56F72A5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42DAEA-3F88-B1F6-D212-0BC818BFE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0CF2F-620F-2C1D-512A-3B85C9C4B3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7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9C131-0DE4-0BEF-A15B-152CA00F7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EE4AF7-7FC6-9AF6-E414-FA7C93283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5CC7FD-AE7B-AEE9-519E-F7D8C5309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E8ABE-96CF-CAD2-28E4-D2654D3CE9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3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9BD4D-D2DB-5CB9-41B0-6BFDD2034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A7FAB1-0323-1EA0-9FEC-F8640B406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C60CB4-B089-9271-23AD-D537132E5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E946C-0DFF-0E7C-7AED-2A3408220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5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3556E-167D-4D9A-BDA6-3841923C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EB0221-9DDC-59D3-C161-166FC7E3E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3428D5-C685-5E6F-38F0-6E0E4B3AB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1BF15-2CBC-CFC8-8C0E-B91063B707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00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1A9E6-3BE0-09B7-4C6A-FAB98F351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1AC02-8CD6-A768-8C3A-07F9B51AF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5B8120-D1B5-33B3-7B3B-0291F6B40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A0F6F-023C-3611-3B95-B16C64B848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0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63292-1A68-3A6F-2C5C-DBA73E896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7AA1E2-FB5E-7C9C-7E36-1412560E2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ECEBB7-73E5-2B04-1567-73A750F71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17A0D-F380-380A-00DC-46933C10A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7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5A1CC-3C89-890C-6B47-0BF6A87D3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E9E089-D4C6-8E84-B38A-4362FC625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EDE6F2-F640-1315-70DF-E25140570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993E0-5BC8-47D5-0CCA-4252FE8B56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1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otocolo.eng@ricambiental.com.br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hyperlink" Target="https://ricambiental.com.br/wp-content/uploads/2026/05/RIC-FORM-ENG-005_Interlig_Rev-00.doc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ricambiental.com.br/wp-content/uploads/2026/05/RIC-FORM-ENG-006-Indiv-Vert_Rev-00.xlsx" TargetMode="External"/><Relationship Id="rId7" Type="http://schemas.openxmlformats.org/officeDocument/2006/relationships/hyperlink" Target="mailto:protocol.eng@ricambiental.com.b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ricambiental.com.br/wp-content/uploads/2026/05/RIC-FORM-ENG-008-Indiv-Lote_Rev-00.xlsx" TargetMode="External"/><Relationship Id="rId4" Type="http://schemas.openxmlformats.org/officeDocument/2006/relationships/hyperlink" Target="https://ricambiental.com.br/wp-content/uploads/2026/05/RIC-FORM-ENG-007-Indiv-Constr_Rev-00.xlsx" TargetMode="External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ricambiental.com.br/wp-content/uploads/2026/05/RIC-FORM-ENG-009_TR_Rev-00.docx" TargetMode="External"/><Relationship Id="rId4" Type="http://schemas.openxmlformats.org/officeDocument/2006/relationships/hyperlink" Target="mailto:protocolo.eng@ricambiental.com.br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icambiental.com.br/wp-content/uploads/2026/05/RIC-FORM-ENG-006-Indiv-Vert_Rev-00.xlsx" TargetMode="External"/><Relationship Id="rId3" Type="http://schemas.openxmlformats.org/officeDocument/2006/relationships/hyperlink" Target="https://ricambiental.com.br/wp-content/uploads/2026/05/RIC-FORM-ENG-001_CD_Rev-00.docx" TargetMode="External"/><Relationship Id="rId7" Type="http://schemas.openxmlformats.org/officeDocument/2006/relationships/hyperlink" Target="https://ricambiental.com.br/wp-content/uploads/2026/05/RIC-FORM-ENG-005_Interlig_Rev-00.docx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icambiental.com.br/wp-content/uploads/2026/05/RIC-FORM-ENG-004_TVO_Rev-00.docx" TargetMode="External"/><Relationship Id="rId11" Type="http://schemas.openxmlformats.org/officeDocument/2006/relationships/hyperlink" Target="https://ricambiental.com.br/wp-content/uploads/2026/05/RIC-FORM-ENG-009_TR_Rev-00.docx" TargetMode="External"/><Relationship Id="rId5" Type="http://schemas.openxmlformats.org/officeDocument/2006/relationships/hyperlink" Target="https://ricambiental.com.br/wp-content/uploads/2026/05/RIC-FORM-ENG-003_Obras_Rev-00.docx" TargetMode="External"/><Relationship Id="rId10" Type="http://schemas.openxmlformats.org/officeDocument/2006/relationships/hyperlink" Target="https://ricambiental.com.br/wp-content/uploads/2026/05/RIC-FORM-ENG-008-Indiv-Lote_Rev-00.xlsx" TargetMode="External"/><Relationship Id="rId4" Type="http://schemas.openxmlformats.org/officeDocument/2006/relationships/hyperlink" Target="https://ricambiental.com.br/wp-content/uploads/2026/05/RIC-FORM-ENG-002_AP_Rev-00.docx" TargetMode="External"/><Relationship Id="rId9" Type="http://schemas.openxmlformats.org/officeDocument/2006/relationships/hyperlink" Target="https://ricambiental.com.br/wp-content/uploads/2026/05/RIC-FORM-ENG-007-Indiv-Constr_Rev-00.xls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ricambiental.com.br/" TargetMode="External"/><Relationship Id="rId4" Type="http://schemas.openxmlformats.org/officeDocument/2006/relationships/hyperlink" Target="mailto:protocolo.eng@ricambiental.com.b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protocolo.eng@ricambiental.com.br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hyperlink" Target="https://ricambiental.com.br/wp-content/uploads/2026/05/RIC-FORM-ENG-001_CD_Rev-00.docx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protocolo.eng@ricambiental.com.br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hyperlink" Target="https://ricambiental.com.br/wp-content/uploads/2026/05/RIC-FORM-ENG-002_AP_Rev-00.doc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protocolo.eng@ricambiental.com.br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hyperlink" Target="https://ricambiental.com.br/wp-content/uploads/2026/05/RIC-FORM-ENG-003_Obras_Rev-00.doc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protocolo.eng@ricambiental.com.br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ricambiental.com.br/wp-content/uploads/2026/05/RIC-FORM-ENG-004_TVO_Rev-00.docx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hyperlink" Target="mailto:protocolo.eng@ricambiental.com.br" TargetMode="Externa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icambiental.com.br/wp-content/uploads/2026/05/RIC-FORM-ENG-005_Interlig_Rev-00.docx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840480" cy="5143500"/>
          </a:xfrm>
          <a:prstGeom prst="rect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" name="Shape 3"/>
          <p:cNvSpPr/>
          <p:nvPr/>
        </p:nvSpPr>
        <p:spPr>
          <a:xfrm>
            <a:off x="3840480" y="0"/>
            <a:ext cx="54864" cy="5143500"/>
          </a:xfrm>
          <a:prstGeom prst="rect">
            <a:avLst/>
          </a:prstGeom>
          <a:solidFill>
            <a:srgbClr val="62CFE5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4093830" y="95947"/>
            <a:ext cx="4990011" cy="71101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2500" b="1" dirty="0">
                <a:solidFill>
                  <a:srgbClr val="00688E"/>
                </a:solidFill>
                <a:latin typeface="Montserrat" pitchFamily="34" charset="0"/>
              </a:rPr>
              <a:t>Caderno Técnico </a:t>
            </a:r>
            <a:r>
              <a:rPr lang="en-US" sz="2500" b="1" dirty="0">
                <a:solidFill>
                  <a:srgbClr val="00688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para Novos</a:t>
            </a:r>
            <a:endParaRPr lang="en-US" sz="2500" dirty="0"/>
          </a:p>
        </p:txBody>
      </p:sp>
      <p:sp>
        <p:nvSpPr>
          <p:cNvPr id="9" name="Text 6"/>
          <p:cNvSpPr/>
          <p:nvPr/>
        </p:nvSpPr>
        <p:spPr>
          <a:xfrm>
            <a:off x="4093830" y="746227"/>
            <a:ext cx="4794069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00A6E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Empreendimentos</a:t>
            </a:r>
            <a:endParaRPr lang="en-US" sz="2500" dirty="0"/>
          </a:p>
        </p:txBody>
      </p:sp>
      <p:sp>
        <p:nvSpPr>
          <p:cNvPr id="10" name="Shape 7"/>
          <p:cNvSpPr/>
          <p:nvPr/>
        </p:nvSpPr>
        <p:spPr>
          <a:xfrm flipV="1">
            <a:off x="4203489" y="1307474"/>
            <a:ext cx="4770691" cy="45719"/>
          </a:xfrm>
          <a:prstGeom prst="rect">
            <a:avLst/>
          </a:prstGeom>
          <a:solidFill>
            <a:srgbClr val="00A6E2"/>
          </a:solidFill>
          <a:ln/>
        </p:spPr>
        <p:txBody>
          <a:bodyPr/>
          <a:lstStyle/>
          <a:p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12B2161-40AA-A4F6-C85D-F84584F4CE56}"/>
              </a:ext>
            </a:extLst>
          </p:cNvPr>
          <p:cNvGrpSpPr/>
          <p:nvPr/>
        </p:nvGrpSpPr>
        <p:grpSpPr>
          <a:xfrm>
            <a:off x="4171932" y="1555649"/>
            <a:ext cx="4791729" cy="687915"/>
            <a:chOff x="4096375" y="2890560"/>
            <a:chExt cx="4791729" cy="687915"/>
          </a:xfrm>
        </p:grpSpPr>
        <p:sp>
          <p:nvSpPr>
            <p:cNvPr id="12" name="Shape 9"/>
            <p:cNvSpPr/>
            <p:nvPr/>
          </p:nvSpPr>
          <p:spPr>
            <a:xfrm>
              <a:off x="4096375" y="2890560"/>
              <a:ext cx="4791729" cy="687915"/>
            </a:xfrm>
            <a:prstGeom prst="roundRect">
              <a:avLst>
                <a:gd name="adj" fmla="val 18421"/>
              </a:avLst>
            </a:prstGeom>
            <a:solidFill>
              <a:srgbClr val="00688E"/>
            </a:solidFill>
            <a:ln/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 10"/>
            <p:cNvSpPr>
              <a:spLocks/>
            </p:cNvSpPr>
            <p:nvPr/>
          </p:nvSpPr>
          <p:spPr>
            <a:xfrm>
              <a:off x="4096375" y="2890561"/>
              <a:ext cx="4770691" cy="6879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950" b="1" dirty="0">
                  <a:solidFill>
                    <a:schemeClr val="bg1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Comerciais · Industriais · Residenciais · Loteamentos · Condomínios</a:t>
              </a:r>
            </a:p>
            <a:p>
              <a:pPr algn="ctr"/>
              <a:r>
                <a:rPr lang="en-US" sz="950" b="1" dirty="0">
                  <a:solidFill>
                    <a:schemeClr val="bg1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Edifícios · Conjuntos Habitacionais · Parcelamento de Solo</a:t>
              </a:r>
            </a:p>
            <a:p>
              <a:pPr algn="ctr"/>
              <a:r>
                <a:rPr lang="en-US" sz="950" b="1" dirty="0">
                  <a:solidFill>
                    <a:schemeClr val="bg1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Chácaras · Sítios de Recreio </a:t>
              </a:r>
              <a:endParaRPr lang="en-US" sz="95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8193F3A0-30D8-04F1-ED8D-B458EEDC47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85" t="38300" r="14385" b="38621"/>
          <a:stretch>
            <a:fillRect/>
          </a:stretch>
        </p:blipFill>
        <p:spPr>
          <a:xfrm>
            <a:off x="255896" y="1884803"/>
            <a:ext cx="3123620" cy="1122437"/>
          </a:xfrm>
          <a:prstGeom prst="rect">
            <a:avLst/>
          </a:prstGeom>
        </p:spPr>
      </p:pic>
      <p:sp>
        <p:nvSpPr>
          <p:cNvPr id="21" name="Shape 9">
            <a:extLst>
              <a:ext uri="{FF2B5EF4-FFF2-40B4-BE49-F238E27FC236}">
                <a16:creationId xmlns:a16="http://schemas.microsoft.com/office/drawing/2014/main" id="{CD1DB9B9-2D02-938A-731D-4B77E07BED4B}"/>
              </a:ext>
            </a:extLst>
          </p:cNvPr>
          <p:cNvSpPr/>
          <p:nvPr/>
        </p:nvSpPr>
        <p:spPr>
          <a:xfrm>
            <a:off x="0" y="4892042"/>
            <a:ext cx="3840480" cy="234696"/>
          </a:xfrm>
          <a:prstGeom prst="roundRect">
            <a:avLst>
              <a:gd name="adj" fmla="val 18421"/>
            </a:avLst>
          </a:prstGeom>
          <a:solidFill>
            <a:srgbClr val="00688E"/>
          </a:solidFill>
          <a:ln/>
        </p:spPr>
        <p:txBody>
          <a:bodyPr/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Montserrat" pitchFamily="34" charset="0"/>
              </a:rPr>
              <a:t>Caderno Técnico do Empreendedor — RIC/CT/ENG/EMP/001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8C4606-32C8-D1E0-4D88-91DA5DF2EC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180" r="7734"/>
          <a:stretch>
            <a:fillRect/>
          </a:stretch>
        </p:blipFill>
        <p:spPr>
          <a:xfrm>
            <a:off x="4182452" y="2675798"/>
            <a:ext cx="4770690" cy="2216244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63DA43-BC05-9BC0-EDD7-BC118A4B8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0">
            <a:extLst>
              <a:ext uri="{FF2B5EF4-FFF2-40B4-BE49-F238E27FC236}">
                <a16:creationId xmlns:a16="http://schemas.microsoft.com/office/drawing/2014/main" id="{3D53E22A-635B-89B9-EB7C-AE6F326B228E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03A5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159E8AB-AF2E-D67E-6D1E-73E6BB1FEDCE}"/>
              </a:ext>
            </a:extLst>
          </p:cNvPr>
          <p:cNvSpPr/>
          <p:nvPr/>
        </p:nvSpPr>
        <p:spPr>
          <a:xfrm rot="16200000">
            <a:off x="-2287446" y="2287446"/>
            <a:ext cx="5143500" cy="568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Montserrat" pitchFamily="34" charset="0"/>
              </a:rPr>
              <a:t>ETAPA 07</a:t>
            </a:r>
            <a:endParaRPr lang="en-US" sz="8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2B42B020-479F-A175-78EF-D78211C00F82}"/>
              </a:ext>
            </a:extLst>
          </p:cNvPr>
          <p:cNvSpPr/>
          <p:nvPr/>
        </p:nvSpPr>
        <p:spPr>
          <a:xfrm>
            <a:off x="568608" y="130302"/>
            <a:ext cx="6736357" cy="237744"/>
          </a:xfrm>
          <a:prstGeom prst="roundRect">
            <a:avLst>
              <a:gd name="adj" fmla="val 23077"/>
            </a:avLst>
          </a:prstGeom>
          <a:solidFill>
            <a:srgbClr val="00688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5B092FC-B884-562E-3CC0-9D2F752D90CC}"/>
              </a:ext>
            </a:extLst>
          </p:cNvPr>
          <p:cNvSpPr/>
          <p:nvPr/>
        </p:nvSpPr>
        <p:spPr>
          <a:xfrm>
            <a:off x="699582" y="130303"/>
            <a:ext cx="38541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FASE 3 — EXECUÇÃO E VERIFICAÇÃO</a:t>
            </a:r>
            <a:endParaRPr lang="en-US" sz="9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D1B42DB7-8635-3BA1-5990-183F0D060368}"/>
              </a:ext>
            </a:extLst>
          </p:cNvPr>
          <p:cNvSpPr/>
          <p:nvPr/>
        </p:nvSpPr>
        <p:spPr>
          <a:xfrm>
            <a:off x="568608" y="377190"/>
            <a:ext cx="651799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Interligações de Água e Esgoto</a:t>
            </a:r>
            <a:endParaRPr lang="en-US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2667CA37-C8E1-82B1-1FF0-563563387ECE}"/>
              </a:ext>
            </a:extLst>
          </p:cNvPr>
          <p:cNvSpPr/>
          <p:nvPr/>
        </p:nvSpPr>
        <p:spPr>
          <a:xfrm>
            <a:off x="568607" y="724662"/>
            <a:ext cx="7235727" cy="1902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9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Interligação aos Sistemas de Água e Esgoto da Concessionária </a:t>
            </a:r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EDB33E80-D616-C6D5-72AA-6875D504E75D}"/>
              </a:ext>
            </a:extLst>
          </p:cNvPr>
          <p:cNvGrpSpPr/>
          <p:nvPr/>
        </p:nvGrpSpPr>
        <p:grpSpPr>
          <a:xfrm>
            <a:off x="568610" y="1005840"/>
            <a:ext cx="8325455" cy="274320"/>
            <a:chOff x="347474" y="1005840"/>
            <a:chExt cx="8366758" cy="274320"/>
          </a:xfrm>
        </p:grpSpPr>
        <p:sp>
          <p:nvSpPr>
            <p:cNvPr id="28" name="Shape 25">
              <a:extLst>
                <a:ext uri="{FF2B5EF4-FFF2-40B4-BE49-F238E27FC236}">
                  <a16:creationId xmlns:a16="http://schemas.microsoft.com/office/drawing/2014/main" id="{1520C017-C656-BB87-11A0-8F8ED935B4AF}"/>
                </a:ext>
              </a:extLst>
            </p:cNvPr>
            <p:cNvSpPr/>
            <p:nvPr/>
          </p:nvSpPr>
          <p:spPr>
            <a:xfrm>
              <a:off x="347474" y="1005840"/>
              <a:ext cx="8366758" cy="274320"/>
            </a:xfrm>
            <a:prstGeom prst="rect">
              <a:avLst/>
            </a:prstGeom>
            <a:solidFill>
              <a:srgbClr val="00A6E2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 26">
              <a:extLst>
                <a:ext uri="{FF2B5EF4-FFF2-40B4-BE49-F238E27FC236}">
                  <a16:creationId xmlns:a16="http://schemas.microsoft.com/office/drawing/2014/main" id="{E8522125-22F5-7889-E00A-41B599E6819A}"/>
                </a:ext>
              </a:extLst>
            </p:cNvPr>
            <p:cNvSpPr/>
            <p:nvPr/>
          </p:nvSpPr>
          <p:spPr>
            <a:xfrm>
              <a:off x="347474" y="1005840"/>
              <a:ext cx="834847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PROCEDIMENTO</a:t>
              </a:r>
              <a:endParaRPr lang="en-US" sz="850" dirty="0"/>
            </a:p>
          </p:txBody>
        </p:sp>
      </p:grpSp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27FBB8EE-04E4-2AB8-0F1F-C68E83D8EECB}"/>
              </a:ext>
            </a:extLst>
          </p:cNvPr>
          <p:cNvGrpSpPr/>
          <p:nvPr/>
        </p:nvGrpSpPr>
        <p:grpSpPr>
          <a:xfrm>
            <a:off x="568608" y="2935223"/>
            <a:ext cx="8325458" cy="1943241"/>
            <a:chOff x="730152" y="2935223"/>
            <a:chExt cx="7977122" cy="1943241"/>
          </a:xfrm>
        </p:grpSpPr>
        <p:sp>
          <p:nvSpPr>
            <p:cNvPr id="69" name="Shape 13">
              <a:extLst>
                <a:ext uri="{FF2B5EF4-FFF2-40B4-BE49-F238E27FC236}">
                  <a16:creationId xmlns:a16="http://schemas.microsoft.com/office/drawing/2014/main" id="{A919DD94-F0BD-AB72-3B3F-E6C33F5683F6}"/>
                </a:ext>
              </a:extLst>
            </p:cNvPr>
            <p:cNvSpPr/>
            <p:nvPr/>
          </p:nvSpPr>
          <p:spPr>
            <a:xfrm>
              <a:off x="730152" y="2935223"/>
              <a:ext cx="7977122" cy="969265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Text 14">
              <a:extLst>
                <a:ext uri="{FF2B5EF4-FFF2-40B4-BE49-F238E27FC236}">
                  <a16:creationId xmlns:a16="http://schemas.microsoft.com/office/drawing/2014/main" id="{3409DD76-CD60-54F4-B255-E3DEE815F6E6}"/>
                </a:ext>
              </a:extLst>
            </p:cNvPr>
            <p:cNvSpPr/>
            <p:nvPr/>
          </p:nvSpPr>
          <p:spPr>
            <a:xfrm>
              <a:off x="1566052" y="3113136"/>
              <a:ext cx="3051565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Condições:</a:t>
              </a:r>
              <a:endParaRPr lang="en-US" sz="1200" dirty="0"/>
            </a:p>
          </p:txBody>
        </p:sp>
        <p:sp>
          <p:nvSpPr>
            <p:cNvPr id="72" name="Text 15">
              <a:extLst>
                <a:ext uri="{FF2B5EF4-FFF2-40B4-BE49-F238E27FC236}">
                  <a16:creationId xmlns:a16="http://schemas.microsoft.com/office/drawing/2014/main" id="{5F8A3217-1DD1-CBE6-32F5-18C219926E89}"/>
                </a:ext>
              </a:extLst>
            </p:cNvPr>
            <p:cNvSpPr/>
            <p:nvPr/>
          </p:nvSpPr>
          <p:spPr>
            <a:xfrm>
              <a:off x="1566052" y="3291444"/>
              <a:ext cx="6891521" cy="52160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 execução das interligações de água e esgoto ao sistema das redes da RIC Ambiental somente é efetuada após a formalização da contrapartida financeira, sendo executadas exclusivamente pela equipe autorizada da Concessionária.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73" name="Shape 16">
              <a:extLst>
                <a:ext uri="{FF2B5EF4-FFF2-40B4-BE49-F238E27FC236}">
                  <a16:creationId xmlns:a16="http://schemas.microsoft.com/office/drawing/2014/main" id="{61356D68-BBE1-79BB-88A7-9969076D4D43}"/>
                </a:ext>
              </a:extLst>
            </p:cNvPr>
            <p:cNvSpPr/>
            <p:nvPr/>
          </p:nvSpPr>
          <p:spPr>
            <a:xfrm>
              <a:off x="730154" y="3950207"/>
              <a:ext cx="7977120" cy="928257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Text 17">
              <a:extLst>
                <a:ext uri="{FF2B5EF4-FFF2-40B4-BE49-F238E27FC236}">
                  <a16:creationId xmlns:a16="http://schemas.microsoft.com/office/drawing/2014/main" id="{966323B1-8764-36E0-BE3E-027FA9B4B73C}"/>
                </a:ext>
              </a:extLst>
            </p:cNvPr>
            <p:cNvSpPr/>
            <p:nvPr/>
          </p:nvSpPr>
          <p:spPr>
            <a:xfrm>
              <a:off x="1566052" y="4092578"/>
              <a:ext cx="6980766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Importante: Art. 123 do Regulamento da Concessionária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6" name="Text 18">
              <a:extLst>
                <a:ext uri="{FF2B5EF4-FFF2-40B4-BE49-F238E27FC236}">
                  <a16:creationId xmlns:a16="http://schemas.microsoft.com/office/drawing/2014/main" id="{04E08C74-106B-FD6E-8F40-571A6EBEAD00}"/>
                </a:ext>
              </a:extLst>
            </p:cNvPr>
            <p:cNvSpPr/>
            <p:nvPr/>
          </p:nvSpPr>
          <p:spPr>
            <a:xfrm>
              <a:off x="1566052" y="4289732"/>
              <a:ext cx="6980766" cy="40445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900" i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Art. 123: ligação não autorizada às redes públicas de água ou esgoto está sujeita à multa, independentemente de notificação prévia.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Shape 27">
            <a:extLst>
              <a:ext uri="{FF2B5EF4-FFF2-40B4-BE49-F238E27FC236}">
                <a16:creationId xmlns:a16="http://schemas.microsoft.com/office/drawing/2014/main" id="{78902BF5-432C-E6A5-8340-042ED87C2919}"/>
              </a:ext>
            </a:extLst>
          </p:cNvPr>
          <p:cNvSpPr/>
          <p:nvPr/>
        </p:nvSpPr>
        <p:spPr>
          <a:xfrm>
            <a:off x="568610" y="1325880"/>
            <a:ext cx="8325455" cy="301752"/>
          </a:xfrm>
          <a:prstGeom prst="rect">
            <a:avLst/>
          </a:prstGeom>
          <a:solidFill>
            <a:srgbClr val="00A6E2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46" name="Text 29">
            <a:extLst>
              <a:ext uri="{FF2B5EF4-FFF2-40B4-BE49-F238E27FC236}">
                <a16:creationId xmlns:a16="http://schemas.microsoft.com/office/drawing/2014/main" id="{F436180D-BB66-F3AB-3E26-10DDD70937B1}"/>
              </a:ext>
            </a:extLst>
          </p:cNvPr>
          <p:cNvSpPr/>
          <p:nvPr/>
        </p:nvSpPr>
        <p:spPr>
          <a:xfrm>
            <a:off x="880185" y="1353312"/>
            <a:ext cx="7968386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Solicitação formal via e-mail para </a:t>
            </a:r>
            <a:r>
              <a:rPr lang="en-US" sz="11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3"/>
              </a:rPr>
              <a:t>protocolo.eng@ricambiental.com.br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48" name="Shape 30">
            <a:extLst>
              <a:ext uri="{FF2B5EF4-FFF2-40B4-BE49-F238E27FC236}">
                <a16:creationId xmlns:a16="http://schemas.microsoft.com/office/drawing/2014/main" id="{B8BA7BBB-874A-8DD9-9928-099D2A130C87}"/>
              </a:ext>
            </a:extLst>
          </p:cNvPr>
          <p:cNvSpPr/>
          <p:nvPr/>
        </p:nvSpPr>
        <p:spPr>
          <a:xfrm>
            <a:off x="568610" y="1627632"/>
            <a:ext cx="8325455" cy="30175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0" name="Text 32">
            <a:extLst>
              <a:ext uri="{FF2B5EF4-FFF2-40B4-BE49-F238E27FC236}">
                <a16:creationId xmlns:a16="http://schemas.microsoft.com/office/drawing/2014/main" id="{5A49B586-8242-A461-40D7-2E173C7FD71D}"/>
              </a:ext>
            </a:extLst>
          </p:cNvPr>
          <p:cNvSpPr/>
          <p:nvPr/>
        </p:nvSpPr>
        <p:spPr>
          <a:xfrm>
            <a:off x="880185" y="1655064"/>
            <a:ext cx="7968386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cs typeface="Calibri" pitchFamily="34" charset="-120"/>
              </a:rPr>
              <a:t>Encaminhar o </a:t>
            </a:r>
            <a:r>
              <a:rPr lang="en-US" sz="900" b="1" dirty="0">
                <a:solidFill>
                  <a:srgbClr val="003A52"/>
                </a:solidFill>
                <a:latin typeface="Calibri" pitchFamily="34" charset="0"/>
                <a:cs typeface="Calibri" pitchFamily="34" charset="-120"/>
                <a:hlinkClick r:id="rId4"/>
              </a:rPr>
              <a:t>Formulário RIC/FORM/ENG/005</a:t>
            </a:r>
            <a:r>
              <a:rPr lang="en-US" sz="900" dirty="0">
                <a:solidFill>
                  <a:srgbClr val="003A52"/>
                </a:solidFill>
                <a:latin typeface="Calibri" pitchFamily="34" charset="0"/>
                <a:cs typeface="Calibri" pitchFamily="34" charset="-120"/>
              </a:rPr>
              <a:t>, preenchido e assinado, juntamente com as documentações necessárias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51" name="Shape 33">
            <a:extLst>
              <a:ext uri="{FF2B5EF4-FFF2-40B4-BE49-F238E27FC236}">
                <a16:creationId xmlns:a16="http://schemas.microsoft.com/office/drawing/2014/main" id="{F23509F4-B3BB-ED17-0386-0C8F14A6B4E8}"/>
              </a:ext>
            </a:extLst>
          </p:cNvPr>
          <p:cNvSpPr/>
          <p:nvPr/>
        </p:nvSpPr>
        <p:spPr>
          <a:xfrm>
            <a:off x="568608" y="1929384"/>
            <a:ext cx="8325458" cy="301752"/>
          </a:xfrm>
          <a:prstGeom prst="rect">
            <a:avLst/>
          </a:prstGeom>
          <a:solidFill>
            <a:srgbClr val="E8F4F9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5" name="Text 35">
            <a:extLst>
              <a:ext uri="{FF2B5EF4-FFF2-40B4-BE49-F238E27FC236}">
                <a16:creationId xmlns:a16="http://schemas.microsoft.com/office/drawing/2014/main" id="{A302453B-E9F8-1CDA-A341-00EAE68C35AC}"/>
              </a:ext>
            </a:extLst>
          </p:cNvPr>
          <p:cNvSpPr/>
          <p:nvPr/>
        </p:nvSpPr>
        <p:spPr>
          <a:xfrm>
            <a:off x="880185" y="1956816"/>
            <a:ext cx="7968386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Pagamento dos custos de interligação calculados pelo Setor de Engenharia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57" name="Shape 36">
            <a:extLst>
              <a:ext uri="{FF2B5EF4-FFF2-40B4-BE49-F238E27FC236}">
                <a16:creationId xmlns:a16="http://schemas.microsoft.com/office/drawing/2014/main" id="{8A28ADBB-F4EB-DC7E-5A8B-D77D07030082}"/>
              </a:ext>
            </a:extLst>
          </p:cNvPr>
          <p:cNvSpPr/>
          <p:nvPr/>
        </p:nvSpPr>
        <p:spPr>
          <a:xfrm>
            <a:off x="568608" y="2231136"/>
            <a:ext cx="8325458" cy="30175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59" name="Text 38">
            <a:extLst>
              <a:ext uri="{FF2B5EF4-FFF2-40B4-BE49-F238E27FC236}">
                <a16:creationId xmlns:a16="http://schemas.microsoft.com/office/drawing/2014/main" id="{D9ED39B6-406D-A2CD-00CF-3DD9909DBCC7}"/>
              </a:ext>
            </a:extLst>
          </p:cNvPr>
          <p:cNvSpPr/>
          <p:nvPr/>
        </p:nvSpPr>
        <p:spPr>
          <a:xfrm>
            <a:off x="880185" y="2258568"/>
            <a:ext cx="7968386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Execução realizada exclusivamente pela Concessionária RIC Ambiental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65" name="Shape 39">
            <a:extLst>
              <a:ext uri="{FF2B5EF4-FFF2-40B4-BE49-F238E27FC236}">
                <a16:creationId xmlns:a16="http://schemas.microsoft.com/office/drawing/2014/main" id="{F7CFAEAC-F9CD-2AB3-8459-05AF5A8F2D8D}"/>
              </a:ext>
            </a:extLst>
          </p:cNvPr>
          <p:cNvSpPr/>
          <p:nvPr/>
        </p:nvSpPr>
        <p:spPr>
          <a:xfrm>
            <a:off x="568607" y="2532888"/>
            <a:ext cx="8325458" cy="301752"/>
          </a:xfrm>
          <a:prstGeom prst="rect">
            <a:avLst/>
          </a:prstGeom>
          <a:solidFill>
            <a:srgbClr val="E8F4F9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0" name="Text 41">
            <a:extLst>
              <a:ext uri="{FF2B5EF4-FFF2-40B4-BE49-F238E27FC236}">
                <a16:creationId xmlns:a16="http://schemas.microsoft.com/office/drawing/2014/main" id="{43306CAD-0F74-0431-2BC8-EB6ACE4CC794}"/>
              </a:ext>
            </a:extLst>
          </p:cNvPr>
          <p:cNvSpPr/>
          <p:nvPr/>
        </p:nvSpPr>
        <p:spPr>
          <a:xfrm>
            <a:off x="880185" y="2560320"/>
            <a:ext cx="7968386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cs typeface="Calibri" pitchFamily="34" charset="-120"/>
              </a:rPr>
              <a:t>Documentação técnica completa (Certidão de Diretrizes, projetos aprovados, alvará e etc.)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8A0C45A-57A8-A0BD-3B37-652838851D41}"/>
              </a:ext>
            </a:extLst>
          </p:cNvPr>
          <p:cNvGrpSpPr/>
          <p:nvPr/>
        </p:nvGrpSpPr>
        <p:grpSpPr>
          <a:xfrm>
            <a:off x="649987" y="1413038"/>
            <a:ext cx="154804" cy="1067501"/>
            <a:chOff x="-3407077" y="1571502"/>
            <a:chExt cx="154804" cy="1067501"/>
          </a:xfrm>
        </p:grpSpPr>
        <p:pic>
          <p:nvPicPr>
            <p:cNvPr id="9" name="Image 1" descr="preencoded.png">
              <a:extLst>
                <a:ext uri="{FF2B5EF4-FFF2-40B4-BE49-F238E27FC236}">
                  <a16:creationId xmlns:a16="http://schemas.microsoft.com/office/drawing/2014/main" id="{6075B387-5CA1-BCC7-7E14-C29B68B2C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407077" y="1571502"/>
              <a:ext cx="148820" cy="148820"/>
            </a:xfrm>
            <a:prstGeom prst="rect">
              <a:avLst/>
            </a:prstGeom>
          </p:spPr>
        </p:pic>
        <p:pic>
          <p:nvPicPr>
            <p:cNvPr id="10" name="Image 1" descr="preencoded.png">
              <a:extLst>
                <a:ext uri="{FF2B5EF4-FFF2-40B4-BE49-F238E27FC236}">
                  <a16:creationId xmlns:a16="http://schemas.microsoft.com/office/drawing/2014/main" id="{7AB1D77C-AF7E-6B32-5832-AF4516D09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401093" y="1880390"/>
              <a:ext cx="148820" cy="148820"/>
            </a:xfrm>
            <a:prstGeom prst="rect">
              <a:avLst/>
            </a:prstGeom>
          </p:spPr>
        </p:pic>
        <p:pic>
          <p:nvPicPr>
            <p:cNvPr id="14" name="Image 1" descr="preencoded.png">
              <a:extLst>
                <a:ext uri="{FF2B5EF4-FFF2-40B4-BE49-F238E27FC236}">
                  <a16:creationId xmlns:a16="http://schemas.microsoft.com/office/drawing/2014/main" id="{F49C104D-20E0-371C-5D65-28309A614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405401" y="2180086"/>
              <a:ext cx="148820" cy="148820"/>
            </a:xfrm>
            <a:prstGeom prst="rect">
              <a:avLst/>
            </a:prstGeom>
          </p:spPr>
        </p:pic>
        <p:pic>
          <p:nvPicPr>
            <p:cNvPr id="17" name="Image 1" descr="preencoded.png">
              <a:extLst>
                <a:ext uri="{FF2B5EF4-FFF2-40B4-BE49-F238E27FC236}">
                  <a16:creationId xmlns:a16="http://schemas.microsoft.com/office/drawing/2014/main" id="{28DA0D65-3C20-16EC-2D51-2FED70AF4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405583" y="2490183"/>
              <a:ext cx="148820" cy="148820"/>
            </a:xfrm>
            <a:prstGeom prst="rect">
              <a:avLst/>
            </a:prstGeom>
          </p:spPr>
        </p:pic>
      </p:grpSp>
      <p:pic>
        <p:nvPicPr>
          <p:cNvPr id="23" name="Image 2" descr="preencoded.png">
            <a:extLst>
              <a:ext uri="{FF2B5EF4-FFF2-40B4-BE49-F238E27FC236}">
                <a16:creationId xmlns:a16="http://schemas.microsoft.com/office/drawing/2014/main" id="{38F7EC48-1741-0BFE-8157-AD602DAD25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935" y="4202183"/>
            <a:ext cx="435224" cy="417014"/>
          </a:xfrm>
          <a:prstGeom prst="rect">
            <a:avLst/>
          </a:prstGeom>
        </p:spPr>
      </p:pic>
      <p:pic>
        <p:nvPicPr>
          <p:cNvPr id="26" name="Image 1" descr="preencoded.png">
            <a:extLst>
              <a:ext uri="{FF2B5EF4-FFF2-40B4-BE49-F238E27FC236}">
                <a16:creationId xmlns:a16="http://schemas.microsoft.com/office/drawing/2014/main" id="{3EDF2888-1223-432D-59BE-BB0FEB795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81" y="3199016"/>
            <a:ext cx="448055" cy="448055"/>
          </a:xfrm>
          <a:prstGeom prst="rect">
            <a:avLst/>
          </a:prstGeom>
        </p:spPr>
      </p:pic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15EE9409-E524-E145-CC12-5DB028605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87" y="2615885"/>
            <a:ext cx="148820" cy="14882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B2BF07E-E08D-FDBB-9454-268A9942123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385" t="38300" r="14385" b="38621"/>
          <a:stretch>
            <a:fillRect/>
          </a:stretch>
        </p:blipFill>
        <p:spPr>
          <a:xfrm>
            <a:off x="7491758" y="247285"/>
            <a:ext cx="1402307" cy="5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EC9BF-9DDD-63C4-8223-0AA2CCFE9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0">
            <a:extLst>
              <a:ext uri="{FF2B5EF4-FFF2-40B4-BE49-F238E27FC236}">
                <a16:creationId xmlns:a16="http://schemas.microsoft.com/office/drawing/2014/main" id="{A5F68AF1-3FA3-3007-6258-B38A29BDFAFE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03A5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C4536DA-0CF9-8673-AB22-ABC738B6F478}"/>
              </a:ext>
            </a:extLst>
          </p:cNvPr>
          <p:cNvSpPr/>
          <p:nvPr/>
        </p:nvSpPr>
        <p:spPr>
          <a:xfrm rot="16200000">
            <a:off x="-2287446" y="2287446"/>
            <a:ext cx="5143500" cy="568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Montserrat" pitchFamily="34" charset="0"/>
              </a:rPr>
              <a:t>ETAPA 08</a:t>
            </a:r>
            <a:endParaRPr lang="en-US" sz="8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261766DB-5663-B216-9681-63A5A9A3DA76}"/>
              </a:ext>
            </a:extLst>
          </p:cNvPr>
          <p:cNvSpPr/>
          <p:nvPr/>
        </p:nvSpPr>
        <p:spPr>
          <a:xfrm>
            <a:off x="568608" y="130302"/>
            <a:ext cx="6736357" cy="237744"/>
          </a:xfrm>
          <a:prstGeom prst="roundRect">
            <a:avLst>
              <a:gd name="adj" fmla="val 23077"/>
            </a:avLst>
          </a:prstGeom>
          <a:solidFill>
            <a:srgbClr val="00688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2805B27-B35E-3A9F-9896-C5C17CC8429D}"/>
              </a:ext>
            </a:extLst>
          </p:cNvPr>
          <p:cNvSpPr/>
          <p:nvPr/>
        </p:nvSpPr>
        <p:spPr>
          <a:xfrm>
            <a:off x="699582" y="130303"/>
            <a:ext cx="38541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FASE 3 — EXECUÇÃO E VERIFICAÇÃO</a:t>
            </a:r>
            <a:endParaRPr lang="en-US" sz="9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5B88C386-EA5C-15F3-8E20-C4F85139E4AE}"/>
              </a:ext>
            </a:extLst>
          </p:cNvPr>
          <p:cNvSpPr/>
          <p:nvPr/>
        </p:nvSpPr>
        <p:spPr>
          <a:xfrm>
            <a:off x="568608" y="377190"/>
            <a:ext cx="651799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Individualização Cadastral</a:t>
            </a:r>
            <a:endParaRPr lang="en-US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BF82E1B2-182F-32F4-39DF-24C23EFCFAAB}"/>
              </a:ext>
            </a:extLst>
          </p:cNvPr>
          <p:cNvSpPr/>
          <p:nvPr/>
        </p:nvSpPr>
        <p:spPr>
          <a:xfrm>
            <a:off x="568607" y="724662"/>
            <a:ext cx="7235727" cy="1902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9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Criação de cadastros para medição individual de água e esgoto por unidade habitacional/lote</a:t>
            </a:r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6182CEDA-3C02-86FE-B465-27B042AF7775}"/>
              </a:ext>
            </a:extLst>
          </p:cNvPr>
          <p:cNvGrpSpPr/>
          <p:nvPr/>
        </p:nvGrpSpPr>
        <p:grpSpPr>
          <a:xfrm>
            <a:off x="568608" y="1005840"/>
            <a:ext cx="8325457" cy="1828800"/>
            <a:chOff x="347472" y="1005840"/>
            <a:chExt cx="8366760" cy="1828800"/>
          </a:xfrm>
        </p:grpSpPr>
        <p:sp>
          <p:nvSpPr>
            <p:cNvPr id="11" name="Shape 8">
              <a:extLst>
                <a:ext uri="{FF2B5EF4-FFF2-40B4-BE49-F238E27FC236}">
                  <a16:creationId xmlns:a16="http://schemas.microsoft.com/office/drawing/2014/main" id="{12D5B7C5-8816-F7DE-DB79-FC3023E61B7D}"/>
                </a:ext>
              </a:extLst>
            </p:cNvPr>
            <p:cNvSpPr/>
            <p:nvPr/>
          </p:nvSpPr>
          <p:spPr>
            <a:xfrm>
              <a:off x="347472" y="1005840"/>
              <a:ext cx="4114800" cy="274320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 9">
              <a:extLst>
                <a:ext uri="{FF2B5EF4-FFF2-40B4-BE49-F238E27FC236}">
                  <a16:creationId xmlns:a16="http://schemas.microsoft.com/office/drawing/2014/main" id="{D9502C76-39E5-0358-589F-E2AD9CEF52F8}"/>
                </a:ext>
              </a:extLst>
            </p:cNvPr>
            <p:cNvSpPr/>
            <p:nvPr/>
          </p:nvSpPr>
          <p:spPr>
            <a:xfrm>
              <a:off x="420624" y="1005840"/>
              <a:ext cx="40233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PRÉ-REQUISITOS PARA CADASTRAMENTO</a:t>
              </a:r>
              <a:endParaRPr lang="en-US" sz="850" dirty="0"/>
            </a:p>
          </p:txBody>
        </p:sp>
        <p:sp>
          <p:nvSpPr>
            <p:cNvPr id="13" name="Shape 10">
              <a:extLst>
                <a:ext uri="{FF2B5EF4-FFF2-40B4-BE49-F238E27FC236}">
                  <a16:creationId xmlns:a16="http://schemas.microsoft.com/office/drawing/2014/main" id="{6674CE4A-FCA5-1D3A-57AC-9360AEC936C7}"/>
                </a:ext>
              </a:extLst>
            </p:cNvPr>
            <p:cNvSpPr/>
            <p:nvPr/>
          </p:nvSpPr>
          <p:spPr>
            <a:xfrm>
              <a:off x="347472" y="1325880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 12">
              <a:extLst>
                <a:ext uri="{FF2B5EF4-FFF2-40B4-BE49-F238E27FC236}">
                  <a16:creationId xmlns:a16="http://schemas.microsoft.com/office/drawing/2014/main" id="{0E57C2B9-8162-3016-8ED4-64BC2255E9FC}"/>
                </a:ext>
              </a:extLst>
            </p:cNvPr>
            <p:cNvSpPr/>
            <p:nvPr/>
          </p:nvSpPr>
          <p:spPr>
            <a:xfrm>
              <a:off x="663597" y="1353312"/>
              <a:ext cx="3752954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Preenchimento dos formulários de individualização cadastral, conforme o tipo de </a:t>
              </a:r>
              <a:r>
                <a:rPr lang="en-US" sz="900" dirty="0" err="1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empreendimento</a:t>
              </a: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:</a:t>
              </a:r>
            </a:p>
          </p:txBody>
        </p:sp>
        <p:sp>
          <p:nvSpPr>
            <p:cNvPr id="16" name="Shape 13">
              <a:extLst>
                <a:ext uri="{FF2B5EF4-FFF2-40B4-BE49-F238E27FC236}">
                  <a16:creationId xmlns:a16="http://schemas.microsoft.com/office/drawing/2014/main" id="{7D373C57-1D19-612A-8B69-04A729F7EC32}"/>
                </a:ext>
              </a:extLst>
            </p:cNvPr>
            <p:cNvSpPr/>
            <p:nvPr/>
          </p:nvSpPr>
          <p:spPr>
            <a:xfrm>
              <a:off x="347472" y="1627632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 15">
              <a:extLst>
                <a:ext uri="{FF2B5EF4-FFF2-40B4-BE49-F238E27FC236}">
                  <a16:creationId xmlns:a16="http://schemas.microsoft.com/office/drawing/2014/main" id="{84AFFE8A-9D41-7013-91C9-B8239F886C30}"/>
                </a:ext>
              </a:extLst>
            </p:cNvPr>
            <p:cNvSpPr/>
            <p:nvPr/>
          </p:nvSpPr>
          <p:spPr>
            <a:xfrm>
              <a:off x="673405" y="1655064"/>
              <a:ext cx="3743147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b="1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  <a:hlinkClick r:id="rId3"/>
                </a:rPr>
                <a:t>Formulário RIC/FORM/ENG/006</a:t>
              </a: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: Para </a:t>
              </a:r>
              <a:r>
                <a:rPr lang="en-US" sz="900" dirty="0" err="1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empreendimentos</a:t>
              </a: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</a:t>
              </a:r>
              <a:r>
                <a:rPr lang="en-US" sz="900" dirty="0" err="1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prediais</a:t>
              </a: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</a:t>
              </a:r>
              <a:r>
                <a:rPr lang="en-US" sz="900" dirty="0" err="1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verticais</a:t>
              </a:r>
              <a:endPara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endParaRPr>
            </a:p>
          </p:txBody>
        </p:sp>
        <p:sp>
          <p:nvSpPr>
            <p:cNvPr id="19" name="Shape 16">
              <a:extLst>
                <a:ext uri="{FF2B5EF4-FFF2-40B4-BE49-F238E27FC236}">
                  <a16:creationId xmlns:a16="http://schemas.microsoft.com/office/drawing/2014/main" id="{20AFFC25-2B76-470D-08FD-48E99B4EC1B4}"/>
                </a:ext>
              </a:extLst>
            </p:cNvPr>
            <p:cNvSpPr/>
            <p:nvPr/>
          </p:nvSpPr>
          <p:spPr>
            <a:xfrm>
              <a:off x="347472" y="1929384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 18">
              <a:extLst>
                <a:ext uri="{FF2B5EF4-FFF2-40B4-BE49-F238E27FC236}">
                  <a16:creationId xmlns:a16="http://schemas.microsoft.com/office/drawing/2014/main" id="{9C7BFD39-8D56-169B-049D-905DD8F320F1}"/>
                </a:ext>
              </a:extLst>
            </p:cNvPr>
            <p:cNvSpPr/>
            <p:nvPr/>
          </p:nvSpPr>
          <p:spPr>
            <a:xfrm>
              <a:off x="670352" y="1956816"/>
              <a:ext cx="3746200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b="1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  <a:hlinkClick r:id="rId4"/>
                </a:rPr>
                <a:t>Formulário RIC/FORM/ENG/007</a:t>
              </a: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: Para empreendimentos horizontais com unidades habitacionais</a:t>
              </a:r>
            </a:p>
          </p:txBody>
        </p:sp>
        <p:sp>
          <p:nvSpPr>
            <p:cNvPr id="22" name="Shape 19">
              <a:extLst>
                <a:ext uri="{FF2B5EF4-FFF2-40B4-BE49-F238E27FC236}">
                  <a16:creationId xmlns:a16="http://schemas.microsoft.com/office/drawing/2014/main" id="{80F6473E-1E66-8FAE-9B1B-415C9F593E3C}"/>
                </a:ext>
              </a:extLst>
            </p:cNvPr>
            <p:cNvSpPr/>
            <p:nvPr/>
          </p:nvSpPr>
          <p:spPr>
            <a:xfrm>
              <a:off x="347472" y="2231136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 21">
              <a:extLst>
                <a:ext uri="{FF2B5EF4-FFF2-40B4-BE49-F238E27FC236}">
                  <a16:creationId xmlns:a16="http://schemas.microsoft.com/office/drawing/2014/main" id="{2437488B-1F9E-3C97-6A99-4774E52FF308}"/>
                </a:ext>
              </a:extLst>
            </p:cNvPr>
            <p:cNvSpPr/>
            <p:nvPr/>
          </p:nvSpPr>
          <p:spPr>
            <a:xfrm>
              <a:off x="670352" y="2258568"/>
              <a:ext cx="3791920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b="1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  <a:hlinkClick r:id="rId5"/>
                </a:rPr>
                <a:t>Formulário RIC/FORM/ENG/008</a:t>
              </a: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: Para empreendimentos horizontais sem construção (loteamentos)</a:t>
              </a:r>
            </a:p>
          </p:txBody>
        </p:sp>
        <p:sp>
          <p:nvSpPr>
            <p:cNvPr id="25" name="Shape 22">
              <a:extLst>
                <a:ext uri="{FF2B5EF4-FFF2-40B4-BE49-F238E27FC236}">
                  <a16:creationId xmlns:a16="http://schemas.microsoft.com/office/drawing/2014/main" id="{AE6B342C-BECD-F649-792B-660FCA0AA344}"/>
                </a:ext>
              </a:extLst>
            </p:cNvPr>
            <p:cNvSpPr/>
            <p:nvPr/>
          </p:nvSpPr>
          <p:spPr>
            <a:xfrm>
              <a:off x="347472" y="2532888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 24">
              <a:extLst>
                <a:ext uri="{FF2B5EF4-FFF2-40B4-BE49-F238E27FC236}">
                  <a16:creationId xmlns:a16="http://schemas.microsoft.com/office/drawing/2014/main" id="{DA439319-3C1B-58BA-9CDB-582BEF78614E}"/>
                </a:ext>
              </a:extLst>
            </p:cNvPr>
            <p:cNvSpPr/>
            <p:nvPr/>
          </p:nvSpPr>
          <p:spPr>
            <a:xfrm>
              <a:off x="663598" y="2560320"/>
              <a:ext cx="3752955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Envio da </a:t>
              </a:r>
              <a:r>
                <a:rPr lang="en-US" sz="900" dirty="0" err="1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planilha</a:t>
              </a: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</a:t>
              </a:r>
              <a:r>
                <a:rPr lang="en-US" sz="900" dirty="0" err="1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em</a:t>
              </a: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</a:t>
              </a:r>
              <a:r>
                <a:rPr lang="en-US" sz="900" dirty="0" err="1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formato</a:t>
              </a: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</a:t>
              </a:r>
              <a:r>
                <a:rPr lang="en-US" sz="900" dirty="0" err="1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editável</a:t>
              </a: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Excel, com 30 dias de antecedência da entrega das unidades aos proprietários</a:t>
              </a:r>
              <a:endParaRPr lang="en-US" sz="900" dirty="0"/>
            </a:p>
          </p:txBody>
        </p:sp>
        <p:sp>
          <p:nvSpPr>
            <p:cNvPr id="28" name="Shape 25">
              <a:extLst>
                <a:ext uri="{FF2B5EF4-FFF2-40B4-BE49-F238E27FC236}">
                  <a16:creationId xmlns:a16="http://schemas.microsoft.com/office/drawing/2014/main" id="{04E64CDB-ACB1-D168-C9EC-F5B1D9666E40}"/>
                </a:ext>
              </a:extLst>
            </p:cNvPr>
            <p:cNvSpPr/>
            <p:nvPr/>
          </p:nvSpPr>
          <p:spPr>
            <a:xfrm>
              <a:off x="4599432" y="1005840"/>
              <a:ext cx="4114800" cy="274320"/>
            </a:xfrm>
            <a:prstGeom prst="rect">
              <a:avLst/>
            </a:prstGeom>
            <a:solidFill>
              <a:srgbClr val="00A6E2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 26">
              <a:extLst>
                <a:ext uri="{FF2B5EF4-FFF2-40B4-BE49-F238E27FC236}">
                  <a16:creationId xmlns:a16="http://schemas.microsoft.com/office/drawing/2014/main" id="{A75A8E88-23E4-1D0E-8ACD-714B845277AE}"/>
                </a:ext>
              </a:extLst>
            </p:cNvPr>
            <p:cNvSpPr/>
            <p:nvPr/>
          </p:nvSpPr>
          <p:spPr>
            <a:xfrm>
              <a:off x="4672584" y="1005840"/>
              <a:ext cx="40233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DOCUMENTAÇÃO NECESSÁRIA</a:t>
              </a:r>
              <a:endParaRPr lang="en-US" sz="850" dirty="0"/>
            </a:p>
          </p:txBody>
        </p:sp>
      </p:grpSp>
      <p:pic>
        <p:nvPicPr>
          <p:cNvPr id="56" name="Image 1" descr="preencoded.png">
            <a:extLst>
              <a:ext uri="{FF2B5EF4-FFF2-40B4-BE49-F238E27FC236}">
                <a16:creationId xmlns:a16="http://schemas.microsoft.com/office/drawing/2014/main" id="{7BC7E712-C9A6-9579-BBAE-CE9811A11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83" y="1406129"/>
            <a:ext cx="148820" cy="148820"/>
          </a:xfrm>
          <a:prstGeom prst="rect">
            <a:avLst/>
          </a:prstGeom>
        </p:spPr>
      </p:pic>
      <p:pic>
        <p:nvPicPr>
          <p:cNvPr id="82" name="Image 1" descr="preencoded.png">
            <a:extLst>
              <a:ext uri="{FF2B5EF4-FFF2-40B4-BE49-F238E27FC236}">
                <a16:creationId xmlns:a16="http://schemas.microsoft.com/office/drawing/2014/main" id="{1B82845A-17C9-5832-534B-8508DF2636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83" y="1701581"/>
            <a:ext cx="148820" cy="148820"/>
          </a:xfrm>
          <a:prstGeom prst="rect">
            <a:avLst/>
          </a:prstGeom>
        </p:spPr>
      </p:pic>
      <p:pic>
        <p:nvPicPr>
          <p:cNvPr id="83" name="Image 1" descr="preencoded.png">
            <a:extLst>
              <a:ext uri="{FF2B5EF4-FFF2-40B4-BE49-F238E27FC236}">
                <a16:creationId xmlns:a16="http://schemas.microsoft.com/office/drawing/2014/main" id="{1B06BA46-C2B5-B6E0-CEA5-831505A5B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71" y="2014965"/>
            <a:ext cx="148820" cy="148820"/>
          </a:xfrm>
          <a:prstGeom prst="rect">
            <a:avLst/>
          </a:prstGeom>
        </p:spPr>
      </p:pic>
      <p:pic>
        <p:nvPicPr>
          <p:cNvPr id="146" name="Image 1" descr="preencoded.png">
            <a:extLst>
              <a:ext uri="{FF2B5EF4-FFF2-40B4-BE49-F238E27FC236}">
                <a16:creationId xmlns:a16="http://schemas.microsoft.com/office/drawing/2014/main" id="{DD388C6A-AA3D-A90F-36AE-2520A7E3F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83" y="2317332"/>
            <a:ext cx="148820" cy="148820"/>
          </a:xfrm>
          <a:prstGeom prst="rect">
            <a:avLst/>
          </a:prstGeom>
        </p:spPr>
      </p:pic>
      <p:pic>
        <p:nvPicPr>
          <p:cNvPr id="147" name="Image 1" descr="preencoded.png">
            <a:extLst>
              <a:ext uri="{FF2B5EF4-FFF2-40B4-BE49-F238E27FC236}">
                <a16:creationId xmlns:a16="http://schemas.microsoft.com/office/drawing/2014/main" id="{67D7601C-07CF-071C-A9FD-6FA8CB5FC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63" y="2614159"/>
            <a:ext cx="148820" cy="148820"/>
          </a:xfrm>
          <a:prstGeom prst="rect">
            <a:avLst/>
          </a:prstGeom>
        </p:spPr>
      </p:pic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A1FC7896-0648-37F0-A37C-87935B97FD40}"/>
              </a:ext>
            </a:extLst>
          </p:cNvPr>
          <p:cNvGrpSpPr/>
          <p:nvPr/>
        </p:nvGrpSpPr>
        <p:grpSpPr>
          <a:xfrm>
            <a:off x="568610" y="3950207"/>
            <a:ext cx="8325456" cy="928257"/>
            <a:chOff x="730154" y="3950207"/>
            <a:chExt cx="7977120" cy="928257"/>
          </a:xfrm>
        </p:grpSpPr>
        <p:sp>
          <p:nvSpPr>
            <p:cNvPr id="73" name="Shape 16">
              <a:extLst>
                <a:ext uri="{FF2B5EF4-FFF2-40B4-BE49-F238E27FC236}">
                  <a16:creationId xmlns:a16="http://schemas.microsoft.com/office/drawing/2014/main" id="{B02C757B-9157-8728-B4DF-6026F7D3F751}"/>
                </a:ext>
              </a:extLst>
            </p:cNvPr>
            <p:cNvSpPr/>
            <p:nvPr/>
          </p:nvSpPr>
          <p:spPr>
            <a:xfrm>
              <a:off x="730154" y="3950207"/>
              <a:ext cx="7977120" cy="928257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Text 17">
              <a:extLst>
                <a:ext uri="{FF2B5EF4-FFF2-40B4-BE49-F238E27FC236}">
                  <a16:creationId xmlns:a16="http://schemas.microsoft.com/office/drawing/2014/main" id="{4BFB047B-73E6-3708-E674-A85DB3E7345C}"/>
                </a:ext>
              </a:extLst>
            </p:cNvPr>
            <p:cNvSpPr/>
            <p:nvPr/>
          </p:nvSpPr>
          <p:spPr>
            <a:xfrm>
              <a:off x="1566052" y="4003826"/>
              <a:ext cx="3051565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Importante: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6" name="Text 18">
              <a:extLst>
                <a:ext uri="{FF2B5EF4-FFF2-40B4-BE49-F238E27FC236}">
                  <a16:creationId xmlns:a16="http://schemas.microsoft.com/office/drawing/2014/main" id="{60CED522-C15A-18E5-3F4F-45611880AA30}"/>
                </a:ext>
              </a:extLst>
            </p:cNvPr>
            <p:cNvSpPr/>
            <p:nvPr/>
          </p:nvSpPr>
          <p:spPr>
            <a:xfrm>
              <a:off x="1566052" y="4289732"/>
              <a:ext cx="6980766" cy="40445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/>
                  </a:solidFill>
                </a:rPr>
                <a:t>Para edificações prediais verticais e condomínios o processo de medição individualizada deve seguir o disposto na Lei Ordinária nº 7970/2016.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 preenchimento correto da planilha de individualização é de responsabilidade do empreendedor. Informações incompletas podem suspender o processo de individualização.</a:t>
              </a:r>
            </a:p>
          </p:txBody>
        </p:sp>
      </p:grpSp>
      <p:sp>
        <p:nvSpPr>
          <p:cNvPr id="45" name="Shape 27">
            <a:extLst>
              <a:ext uri="{FF2B5EF4-FFF2-40B4-BE49-F238E27FC236}">
                <a16:creationId xmlns:a16="http://schemas.microsoft.com/office/drawing/2014/main" id="{F242CCDE-D8A2-B6E3-1570-E7F122511D19}"/>
              </a:ext>
            </a:extLst>
          </p:cNvPr>
          <p:cNvSpPr/>
          <p:nvPr/>
        </p:nvSpPr>
        <p:spPr>
          <a:xfrm>
            <a:off x="4799578" y="1325880"/>
            <a:ext cx="4094487" cy="301752"/>
          </a:xfrm>
          <a:prstGeom prst="rect">
            <a:avLst/>
          </a:prstGeom>
          <a:solidFill>
            <a:srgbClr val="00A6E2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46" name="Text 29">
            <a:extLst>
              <a:ext uri="{FF2B5EF4-FFF2-40B4-BE49-F238E27FC236}">
                <a16:creationId xmlns:a16="http://schemas.microsoft.com/office/drawing/2014/main" id="{1F8A16F3-60E0-4A39-DB8C-C0B0A90DD0FF}"/>
              </a:ext>
            </a:extLst>
          </p:cNvPr>
          <p:cNvSpPr/>
          <p:nvPr/>
        </p:nvSpPr>
        <p:spPr>
          <a:xfrm>
            <a:off x="5092699" y="1353312"/>
            <a:ext cx="3755871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Solicitação formal via e-mail para </a:t>
            </a:r>
            <a:r>
              <a:rPr lang="en-US" sz="11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7"/>
              </a:rPr>
              <a:t>protocolo.eng@ricambiental.com.br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48" name="Shape 30">
            <a:extLst>
              <a:ext uri="{FF2B5EF4-FFF2-40B4-BE49-F238E27FC236}">
                <a16:creationId xmlns:a16="http://schemas.microsoft.com/office/drawing/2014/main" id="{E9C13D49-7E82-0AD4-69B3-3173874D3DE4}"/>
              </a:ext>
            </a:extLst>
          </p:cNvPr>
          <p:cNvSpPr/>
          <p:nvPr/>
        </p:nvSpPr>
        <p:spPr>
          <a:xfrm>
            <a:off x="4799578" y="1627632"/>
            <a:ext cx="4094487" cy="30175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0" name="Text 32">
            <a:extLst>
              <a:ext uri="{FF2B5EF4-FFF2-40B4-BE49-F238E27FC236}">
                <a16:creationId xmlns:a16="http://schemas.microsoft.com/office/drawing/2014/main" id="{A2F97F9C-CDD2-110C-C7B5-9BF6DE46E473}"/>
              </a:ext>
            </a:extLst>
          </p:cNvPr>
          <p:cNvSpPr/>
          <p:nvPr/>
        </p:nvSpPr>
        <p:spPr>
          <a:xfrm>
            <a:off x="5092699" y="1655064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pt-BR" sz="900" dirty="0">
                <a:solidFill>
                  <a:srgbClr val="003A52"/>
                </a:solidFill>
              </a:rPr>
              <a:t>Certidão de diretrizes e projetos de redes de água</a:t>
            </a:r>
          </a:p>
        </p:txBody>
      </p:sp>
      <p:sp>
        <p:nvSpPr>
          <p:cNvPr id="51" name="Shape 33">
            <a:extLst>
              <a:ext uri="{FF2B5EF4-FFF2-40B4-BE49-F238E27FC236}">
                <a16:creationId xmlns:a16="http://schemas.microsoft.com/office/drawing/2014/main" id="{C7B9763C-9A2D-6689-BDBD-B9EC4DDCE583}"/>
              </a:ext>
            </a:extLst>
          </p:cNvPr>
          <p:cNvSpPr/>
          <p:nvPr/>
        </p:nvSpPr>
        <p:spPr>
          <a:xfrm>
            <a:off x="4799578" y="1929384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5" name="Text 35">
            <a:extLst>
              <a:ext uri="{FF2B5EF4-FFF2-40B4-BE49-F238E27FC236}">
                <a16:creationId xmlns:a16="http://schemas.microsoft.com/office/drawing/2014/main" id="{32C2D642-3377-7901-E15C-FF3BAFB14A6F}"/>
              </a:ext>
            </a:extLst>
          </p:cNvPr>
          <p:cNvSpPr/>
          <p:nvPr/>
        </p:nvSpPr>
        <p:spPr>
          <a:xfrm>
            <a:off x="5092699" y="1956816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pt-BR" sz="900" dirty="0">
                <a:solidFill>
                  <a:srgbClr val="003A52"/>
                </a:solidFill>
              </a:rPr>
              <a:t>Projeto urbanístico aprovado pela Prefeitura</a:t>
            </a:r>
          </a:p>
        </p:txBody>
      </p:sp>
      <p:sp>
        <p:nvSpPr>
          <p:cNvPr id="57" name="Shape 36">
            <a:extLst>
              <a:ext uri="{FF2B5EF4-FFF2-40B4-BE49-F238E27FC236}">
                <a16:creationId xmlns:a16="http://schemas.microsoft.com/office/drawing/2014/main" id="{0E9E405E-7096-3219-FCFF-85B5E552169F}"/>
              </a:ext>
            </a:extLst>
          </p:cNvPr>
          <p:cNvSpPr/>
          <p:nvPr/>
        </p:nvSpPr>
        <p:spPr>
          <a:xfrm>
            <a:off x="4799578" y="2231136"/>
            <a:ext cx="4094487" cy="30175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59" name="Text 38">
            <a:extLst>
              <a:ext uri="{FF2B5EF4-FFF2-40B4-BE49-F238E27FC236}">
                <a16:creationId xmlns:a16="http://schemas.microsoft.com/office/drawing/2014/main" id="{75FD0E1E-91BC-6791-A315-5AFFFA895667}"/>
              </a:ext>
            </a:extLst>
          </p:cNvPr>
          <p:cNvSpPr/>
          <p:nvPr/>
        </p:nvSpPr>
        <p:spPr>
          <a:xfrm>
            <a:off x="5092699" y="2258568"/>
            <a:ext cx="3801367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pt-BR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Alvará de construção e matrículas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65" name="Shape 39">
            <a:extLst>
              <a:ext uri="{FF2B5EF4-FFF2-40B4-BE49-F238E27FC236}">
                <a16:creationId xmlns:a16="http://schemas.microsoft.com/office/drawing/2014/main" id="{FD562747-3DC7-B597-9120-497E8BF00E79}"/>
              </a:ext>
            </a:extLst>
          </p:cNvPr>
          <p:cNvSpPr/>
          <p:nvPr/>
        </p:nvSpPr>
        <p:spPr>
          <a:xfrm>
            <a:off x="4799578" y="2532888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0" name="Text 41">
            <a:extLst>
              <a:ext uri="{FF2B5EF4-FFF2-40B4-BE49-F238E27FC236}">
                <a16:creationId xmlns:a16="http://schemas.microsoft.com/office/drawing/2014/main" id="{2B5F68B4-1853-DF72-3467-216C66E0D61E}"/>
              </a:ext>
            </a:extLst>
          </p:cNvPr>
          <p:cNvSpPr/>
          <p:nvPr/>
        </p:nvSpPr>
        <p:spPr>
          <a:xfrm>
            <a:off x="5092699" y="2560320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9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76F1523-8864-93AF-D545-BCCE55371E18}"/>
              </a:ext>
            </a:extLst>
          </p:cNvPr>
          <p:cNvGrpSpPr/>
          <p:nvPr/>
        </p:nvGrpSpPr>
        <p:grpSpPr>
          <a:xfrm>
            <a:off x="4857547" y="1400065"/>
            <a:ext cx="152400" cy="1356850"/>
            <a:chOff x="800483" y="1558529"/>
            <a:chExt cx="152400" cy="1356850"/>
          </a:xfrm>
        </p:grpSpPr>
        <p:pic>
          <p:nvPicPr>
            <p:cNvPr id="9" name="Image 1" descr="preencoded.png">
              <a:extLst>
                <a:ext uri="{FF2B5EF4-FFF2-40B4-BE49-F238E27FC236}">
                  <a16:creationId xmlns:a16="http://schemas.microsoft.com/office/drawing/2014/main" id="{57D5689C-4ECE-2F51-F845-FE9080282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483" y="1558529"/>
              <a:ext cx="148820" cy="148820"/>
            </a:xfrm>
            <a:prstGeom prst="rect">
              <a:avLst/>
            </a:prstGeom>
          </p:spPr>
        </p:pic>
        <p:pic>
          <p:nvPicPr>
            <p:cNvPr id="10" name="Image 1" descr="preencoded.png">
              <a:extLst>
                <a:ext uri="{FF2B5EF4-FFF2-40B4-BE49-F238E27FC236}">
                  <a16:creationId xmlns:a16="http://schemas.microsoft.com/office/drawing/2014/main" id="{AA0F7E72-9B64-5A13-65B0-529958C37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483" y="1853981"/>
              <a:ext cx="148820" cy="148820"/>
            </a:xfrm>
            <a:prstGeom prst="rect">
              <a:avLst/>
            </a:prstGeom>
          </p:spPr>
        </p:pic>
        <p:pic>
          <p:nvPicPr>
            <p:cNvPr id="14" name="Image 1" descr="preencoded.png">
              <a:extLst>
                <a:ext uri="{FF2B5EF4-FFF2-40B4-BE49-F238E27FC236}">
                  <a16:creationId xmlns:a16="http://schemas.microsoft.com/office/drawing/2014/main" id="{E3BC6EB7-55FF-43AA-5E15-12E2E54BD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771" y="2167365"/>
              <a:ext cx="148820" cy="148820"/>
            </a:xfrm>
            <a:prstGeom prst="rect">
              <a:avLst/>
            </a:prstGeom>
          </p:spPr>
        </p:pic>
        <p:pic>
          <p:nvPicPr>
            <p:cNvPr id="17" name="Image 1" descr="preencoded.png">
              <a:extLst>
                <a:ext uri="{FF2B5EF4-FFF2-40B4-BE49-F238E27FC236}">
                  <a16:creationId xmlns:a16="http://schemas.microsoft.com/office/drawing/2014/main" id="{073F93B6-5122-140A-3B9A-44089F87B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483" y="2469732"/>
              <a:ext cx="148820" cy="148820"/>
            </a:xfrm>
            <a:prstGeom prst="rect">
              <a:avLst/>
            </a:prstGeom>
          </p:spPr>
        </p:pic>
        <p:pic>
          <p:nvPicPr>
            <p:cNvPr id="32" name="Image 1" descr="preencoded.png">
              <a:extLst>
                <a:ext uri="{FF2B5EF4-FFF2-40B4-BE49-F238E27FC236}">
                  <a16:creationId xmlns:a16="http://schemas.microsoft.com/office/drawing/2014/main" id="{FB8BD999-9ED5-A8A7-2121-D72295CBC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063" y="2766559"/>
              <a:ext cx="148820" cy="148820"/>
            </a:xfrm>
            <a:prstGeom prst="rect">
              <a:avLst/>
            </a:prstGeom>
          </p:spPr>
        </p:pic>
      </p:grpSp>
      <p:pic>
        <p:nvPicPr>
          <p:cNvPr id="23" name="Image 2" descr="preencoded.png">
            <a:extLst>
              <a:ext uri="{FF2B5EF4-FFF2-40B4-BE49-F238E27FC236}">
                <a16:creationId xmlns:a16="http://schemas.microsoft.com/office/drawing/2014/main" id="{B1863129-90D3-0C49-F84B-DD4144FF2D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35" y="4202183"/>
            <a:ext cx="435224" cy="417014"/>
          </a:xfrm>
          <a:prstGeom prst="rect">
            <a:avLst/>
          </a:prstGeom>
        </p:spPr>
      </p:pic>
      <p:sp>
        <p:nvSpPr>
          <p:cNvPr id="34" name="Shape 13">
            <a:extLst>
              <a:ext uri="{FF2B5EF4-FFF2-40B4-BE49-F238E27FC236}">
                <a16:creationId xmlns:a16="http://schemas.microsoft.com/office/drawing/2014/main" id="{785CF454-6388-AEB6-4736-B4FD64CA3124}"/>
              </a:ext>
            </a:extLst>
          </p:cNvPr>
          <p:cNvSpPr/>
          <p:nvPr/>
        </p:nvSpPr>
        <p:spPr>
          <a:xfrm>
            <a:off x="568608" y="2935223"/>
            <a:ext cx="8325458" cy="969265"/>
          </a:xfrm>
          <a:prstGeom prst="roundRect">
            <a:avLst/>
          </a:prstGeom>
          <a:solidFill>
            <a:srgbClr val="00688E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35" name="Text 14">
            <a:extLst>
              <a:ext uri="{FF2B5EF4-FFF2-40B4-BE49-F238E27FC236}">
                <a16:creationId xmlns:a16="http://schemas.microsoft.com/office/drawing/2014/main" id="{F778BED6-C834-C8EB-DB6C-9FD31918F8BF}"/>
              </a:ext>
            </a:extLst>
          </p:cNvPr>
          <p:cNvSpPr/>
          <p:nvPr/>
        </p:nvSpPr>
        <p:spPr>
          <a:xfrm>
            <a:off x="1441009" y="3019433"/>
            <a:ext cx="7276121" cy="24560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Informação:</a:t>
            </a:r>
            <a:endParaRPr lang="en-US" sz="1200" dirty="0"/>
          </a:p>
        </p:txBody>
      </p:sp>
      <p:sp>
        <p:nvSpPr>
          <p:cNvPr id="36" name="Text 15">
            <a:extLst>
              <a:ext uri="{FF2B5EF4-FFF2-40B4-BE49-F238E27FC236}">
                <a16:creationId xmlns:a16="http://schemas.microsoft.com/office/drawing/2014/main" id="{3369059B-A88D-DAFE-0B6F-55424959E50D}"/>
              </a:ext>
            </a:extLst>
          </p:cNvPr>
          <p:cNvSpPr/>
          <p:nvPr/>
        </p:nvSpPr>
        <p:spPr>
          <a:xfrm>
            <a:off x="1425891" y="3251918"/>
            <a:ext cx="7333615" cy="4044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/>
            <a:r>
              <a:rPr lang="en-US" sz="9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Concessionária não fornece e nem instala hidrômetros para novos empreendimentos, ficando a cargo do empreendedor realizar todas as instalações, de acordo com as diretrizes da Concessionária, normas regulamentadoras e projetos aprovados.</a:t>
            </a:r>
          </a:p>
        </p:txBody>
      </p:sp>
      <p:pic>
        <p:nvPicPr>
          <p:cNvPr id="61" name="Image 1" descr="preencoded.png">
            <a:extLst>
              <a:ext uri="{FF2B5EF4-FFF2-40B4-BE49-F238E27FC236}">
                <a16:creationId xmlns:a16="http://schemas.microsoft.com/office/drawing/2014/main" id="{4FC506D5-38D2-1FDB-A197-CBEBC436D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935" y="3209543"/>
            <a:ext cx="448055" cy="448055"/>
          </a:xfrm>
          <a:prstGeom prst="rect">
            <a:avLst/>
          </a:prstGeom>
        </p:spPr>
      </p:pic>
      <p:sp>
        <p:nvSpPr>
          <p:cNvPr id="2" name="Text 38">
            <a:extLst>
              <a:ext uri="{FF2B5EF4-FFF2-40B4-BE49-F238E27FC236}">
                <a16:creationId xmlns:a16="http://schemas.microsoft.com/office/drawing/2014/main" id="{9B4218B0-6D59-2EE8-CD05-3500D08BFBF2}"/>
              </a:ext>
            </a:extLst>
          </p:cNvPr>
          <p:cNvSpPr/>
          <p:nvPr/>
        </p:nvSpPr>
        <p:spPr>
          <a:xfrm>
            <a:off x="5092698" y="2534995"/>
            <a:ext cx="3801367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pt-BR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Lei de nomeação das vias</a:t>
            </a:r>
            <a:endParaRPr lang="en-US" sz="900" dirty="0">
              <a:solidFill>
                <a:srgbClr val="003A52"/>
              </a:solidFill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7A5C9B24-7D7B-C9F3-D3BD-1200AF8AFEC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385" t="38300" r="14385" b="38621"/>
          <a:stretch>
            <a:fillRect/>
          </a:stretch>
        </p:blipFill>
        <p:spPr>
          <a:xfrm>
            <a:off x="7491758" y="247285"/>
            <a:ext cx="1402307" cy="5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8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0D2FFC-B638-AB16-B473-8DF715086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0">
            <a:extLst>
              <a:ext uri="{FF2B5EF4-FFF2-40B4-BE49-F238E27FC236}">
                <a16:creationId xmlns:a16="http://schemas.microsoft.com/office/drawing/2014/main" id="{5C182765-0E38-E216-27E2-62DE78B68B73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03A5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6" name="Shape 25">
            <a:extLst>
              <a:ext uri="{FF2B5EF4-FFF2-40B4-BE49-F238E27FC236}">
                <a16:creationId xmlns:a16="http://schemas.microsoft.com/office/drawing/2014/main" id="{6A51CA7A-19AB-7101-46F9-05C3ECEED734}"/>
              </a:ext>
            </a:extLst>
          </p:cNvPr>
          <p:cNvSpPr/>
          <p:nvPr/>
        </p:nvSpPr>
        <p:spPr>
          <a:xfrm>
            <a:off x="4789608" y="1344037"/>
            <a:ext cx="4094487" cy="274320"/>
          </a:xfrm>
          <a:prstGeom prst="rect">
            <a:avLst/>
          </a:prstGeom>
          <a:solidFill>
            <a:srgbClr val="00A6E2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07C2442-940D-A562-1851-100CA854FBC2}"/>
              </a:ext>
            </a:extLst>
          </p:cNvPr>
          <p:cNvSpPr/>
          <p:nvPr/>
        </p:nvSpPr>
        <p:spPr>
          <a:xfrm rot="16200000">
            <a:off x="-2287446" y="2287446"/>
            <a:ext cx="5143500" cy="568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Montserrat" pitchFamily="34" charset="0"/>
              </a:rPr>
              <a:t>ETAPA 09</a:t>
            </a:r>
            <a:endParaRPr lang="en-US" sz="8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650DA7C7-530D-7FB4-1CCB-E0BAAD6262C6}"/>
              </a:ext>
            </a:extLst>
          </p:cNvPr>
          <p:cNvSpPr/>
          <p:nvPr/>
        </p:nvSpPr>
        <p:spPr>
          <a:xfrm>
            <a:off x="568608" y="130302"/>
            <a:ext cx="6736357" cy="237744"/>
          </a:xfrm>
          <a:prstGeom prst="roundRect">
            <a:avLst>
              <a:gd name="adj" fmla="val 23077"/>
            </a:avLst>
          </a:prstGeom>
          <a:solidFill>
            <a:srgbClr val="00688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D553580-263A-5FF1-69D6-F4E00B3AF4FE}"/>
              </a:ext>
            </a:extLst>
          </p:cNvPr>
          <p:cNvSpPr/>
          <p:nvPr/>
        </p:nvSpPr>
        <p:spPr>
          <a:xfrm>
            <a:off x="699582" y="130303"/>
            <a:ext cx="38541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FASE 3 — EXECUÇÃO E VERIFICAÇÃO</a:t>
            </a:r>
            <a:endParaRPr lang="en-US" sz="9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76EAA386-DE29-70A9-4593-0B1210767431}"/>
              </a:ext>
            </a:extLst>
          </p:cNvPr>
          <p:cNvSpPr/>
          <p:nvPr/>
        </p:nvSpPr>
        <p:spPr>
          <a:xfrm>
            <a:off x="568608" y="377190"/>
            <a:ext cx="651799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Recebimento das Infraestruturas</a:t>
            </a:r>
            <a:endParaRPr lang="en-US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C2437FEC-4D41-7901-8154-B374D84B14E7}"/>
              </a:ext>
            </a:extLst>
          </p:cNvPr>
          <p:cNvSpPr/>
          <p:nvPr/>
        </p:nvSpPr>
        <p:spPr>
          <a:xfrm>
            <a:off x="568607" y="724662"/>
            <a:ext cx="7235727" cy="1902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9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Transferência Patrimonial e Doação dos bens para a RIC Ambiental</a:t>
            </a:r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00D1B39C-038B-7A8C-8D08-F419FB2F3A44}"/>
              </a:ext>
            </a:extLst>
          </p:cNvPr>
          <p:cNvGrpSpPr/>
          <p:nvPr/>
        </p:nvGrpSpPr>
        <p:grpSpPr>
          <a:xfrm>
            <a:off x="568608" y="1005840"/>
            <a:ext cx="8325457" cy="1828800"/>
            <a:chOff x="347472" y="1005840"/>
            <a:chExt cx="8366760" cy="1828800"/>
          </a:xfrm>
        </p:grpSpPr>
        <p:sp>
          <p:nvSpPr>
            <p:cNvPr id="11" name="Shape 8">
              <a:extLst>
                <a:ext uri="{FF2B5EF4-FFF2-40B4-BE49-F238E27FC236}">
                  <a16:creationId xmlns:a16="http://schemas.microsoft.com/office/drawing/2014/main" id="{39DE59EB-6780-ACAF-4B2D-467B3731A1C3}"/>
                </a:ext>
              </a:extLst>
            </p:cNvPr>
            <p:cNvSpPr/>
            <p:nvPr/>
          </p:nvSpPr>
          <p:spPr>
            <a:xfrm>
              <a:off x="347472" y="1005840"/>
              <a:ext cx="4114800" cy="274320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 9">
              <a:extLst>
                <a:ext uri="{FF2B5EF4-FFF2-40B4-BE49-F238E27FC236}">
                  <a16:creationId xmlns:a16="http://schemas.microsoft.com/office/drawing/2014/main" id="{CA8C3393-F710-C907-8692-772EE35ECC72}"/>
                </a:ext>
              </a:extLst>
            </p:cNvPr>
            <p:cNvSpPr/>
            <p:nvPr/>
          </p:nvSpPr>
          <p:spPr>
            <a:xfrm>
              <a:off x="420624" y="1005840"/>
              <a:ext cx="40233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PRÉ-REQUISITOS PARA CADASTRAMENTO</a:t>
              </a:r>
            </a:p>
            <a:p>
              <a:pPr algn="ctr"/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</a:rPr>
                <a:t>APRESENTAR PROJETOS </a:t>
              </a:r>
              <a:r>
                <a:rPr lang="en-US" sz="850" b="1" i="1" dirty="0">
                  <a:solidFill>
                    <a:srgbClr val="FFFFFF"/>
                  </a:solidFill>
                  <a:latin typeface="Montserrat" pitchFamily="34" charset="0"/>
                </a:rPr>
                <a:t>AS BUILT </a:t>
              </a:r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</a:rPr>
                <a:t>– COMO CONSTRUÍDO</a:t>
              </a:r>
              <a:endParaRPr lang="en-US" sz="850" dirty="0"/>
            </a:p>
          </p:txBody>
        </p:sp>
        <p:sp>
          <p:nvSpPr>
            <p:cNvPr id="13" name="Shape 10">
              <a:extLst>
                <a:ext uri="{FF2B5EF4-FFF2-40B4-BE49-F238E27FC236}">
                  <a16:creationId xmlns:a16="http://schemas.microsoft.com/office/drawing/2014/main" id="{2EF5E356-99A7-0914-4FFB-EF731D269D74}"/>
                </a:ext>
              </a:extLst>
            </p:cNvPr>
            <p:cNvSpPr/>
            <p:nvPr/>
          </p:nvSpPr>
          <p:spPr>
            <a:xfrm>
              <a:off x="347472" y="1325880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 12">
              <a:extLst>
                <a:ext uri="{FF2B5EF4-FFF2-40B4-BE49-F238E27FC236}">
                  <a16:creationId xmlns:a16="http://schemas.microsoft.com/office/drawing/2014/main" id="{834DD280-B4BA-3B09-BB52-2BAD99FE9650}"/>
                </a:ext>
              </a:extLst>
            </p:cNvPr>
            <p:cNvSpPr/>
            <p:nvPr/>
          </p:nvSpPr>
          <p:spPr>
            <a:xfrm>
              <a:off x="663597" y="1353312"/>
              <a:ext cx="3752954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Redes de distribuição de água (loteamentos fechados)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16" name="Shape 13">
              <a:extLst>
                <a:ext uri="{FF2B5EF4-FFF2-40B4-BE49-F238E27FC236}">
                  <a16:creationId xmlns:a16="http://schemas.microsoft.com/office/drawing/2014/main" id="{452698B0-2CD2-4367-4844-1E3224B176B7}"/>
                </a:ext>
              </a:extLst>
            </p:cNvPr>
            <p:cNvSpPr/>
            <p:nvPr/>
          </p:nvSpPr>
          <p:spPr>
            <a:xfrm>
              <a:off x="347472" y="1627632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 15">
              <a:extLst>
                <a:ext uri="{FF2B5EF4-FFF2-40B4-BE49-F238E27FC236}">
                  <a16:creationId xmlns:a16="http://schemas.microsoft.com/office/drawing/2014/main" id="{C1E39BFA-E10F-522B-7F49-AC6BF6780178}"/>
                </a:ext>
              </a:extLst>
            </p:cNvPr>
            <p:cNvSpPr/>
            <p:nvPr/>
          </p:nvSpPr>
          <p:spPr>
            <a:xfrm>
              <a:off x="673405" y="1655064"/>
              <a:ext cx="3743147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Redes coletoras de esgoto (loteamentos fechados)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19" name="Shape 16">
              <a:extLst>
                <a:ext uri="{FF2B5EF4-FFF2-40B4-BE49-F238E27FC236}">
                  <a16:creationId xmlns:a16="http://schemas.microsoft.com/office/drawing/2014/main" id="{C36D8339-F731-AB72-9109-C8F2DC01DB69}"/>
                </a:ext>
              </a:extLst>
            </p:cNvPr>
            <p:cNvSpPr/>
            <p:nvPr/>
          </p:nvSpPr>
          <p:spPr>
            <a:xfrm>
              <a:off x="347472" y="1929384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" name="Text 18">
              <a:extLst>
                <a:ext uri="{FF2B5EF4-FFF2-40B4-BE49-F238E27FC236}">
                  <a16:creationId xmlns:a16="http://schemas.microsoft.com/office/drawing/2014/main" id="{CEF78994-4D41-4249-F9B0-C6B12C4D917F}"/>
                </a:ext>
              </a:extLst>
            </p:cNvPr>
            <p:cNvSpPr/>
            <p:nvPr/>
          </p:nvSpPr>
          <p:spPr>
            <a:xfrm>
              <a:off x="670352" y="1956816"/>
              <a:ext cx="3746200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Poços profundos e Reservatórios de água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22" name="Shape 19">
              <a:extLst>
                <a:ext uri="{FF2B5EF4-FFF2-40B4-BE49-F238E27FC236}">
                  <a16:creationId xmlns:a16="http://schemas.microsoft.com/office/drawing/2014/main" id="{FE8A2437-E1E7-DDE2-EC29-9FCEF76C41EE}"/>
                </a:ext>
              </a:extLst>
            </p:cNvPr>
            <p:cNvSpPr/>
            <p:nvPr/>
          </p:nvSpPr>
          <p:spPr>
            <a:xfrm>
              <a:off x="347472" y="2231136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 21">
              <a:extLst>
                <a:ext uri="{FF2B5EF4-FFF2-40B4-BE49-F238E27FC236}">
                  <a16:creationId xmlns:a16="http://schemas.microsoft.com/office/drawing/2014/main" id="{DAC34B4B-DD62-4876-F159-2E1F459E94B0}"/>
                </a:ext>
              </a:extLst>
            </p:cNvPr>
            <p:cNvSpPr/>
            <p:nvPr/>
          </p:nvSpPr>
          <p:spPr>
            <a:xfrm>
              <a:off x="670352" y="2258568"/>
              <a:ext cx="3791920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Estações Elevatórias de  Esgoto Bruto e Tratado (EEEB e EEET)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25" name="Shape 22">
              <a:extLst>
                <a:ext uri="{FF2B5EF4-FFF2-40B4-BE49-F238E27FC236}">
                  <a16:creationId xmlns:a16="http://schemas.microsoft.com/office/drawing/2014/main" id="{ACCC809E-9F1F-A5E7-A87C-C6C8BDF30D42}"/>
                </a:ext>
              </a:extLst>
            </p:cNvPr>
            <p:cNvSpPr/>
            <p:nvPr/>
          </p:nvSpPr>
          <p:spPr>
            <a:xfrm>
              <a:off x="347472" y="2532888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 24">
              <a:extLst>
                <a:ext uri="{FF2B5EF4-FFF2-40B4-BE49-F238E27FC236}">
                  <a16:creationId xmlns:a16="http://schemas.microsoft.com/office/drawing/2014/main" id="{30ED0AF3-B274-C05B-1EC9-5184030DDE55}"/>
                </a:ext>
              </a:extLst>
            </p:cNvPr>
            <p:cNvSpPr/>
            <p:nvPr/>
          </p:nvSpPr>
          <p:spPr>
            <a:xfrm>
              <a:off x="663598" y="2560320"/>
              <a:ext cx="3752955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Estações de Tratamento de Esgoto (ETE)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28" name="Shape 25">
              <a:extLst>
                <a:ext uri="{FF2B5EF4-FFF2-40B4-BE49-F238E27FC236}">
                  <a16:creationId xmlns:a16="http://schemas.microsoft.com/office/drawing/2014/main" id="{FB186B9E-319B-B28B-3C4A-FE3D0DBEB857}"/>
                </a:ext>
              </a:extLst>
            </p:cNvPr>
            <p:cNvSpPr/>
            <p:nvPr/>
          </p:nvSpPr>
          <p:spPr>
            <a:xfrm>
              <a:off x="4599432" y="1005840"/>
              <a:ext cx="4114800" cy="274320"/>
            </a:xfrm>
            <a:prstGeom prst="rect">
              <a:avLst/>
            </a:prstGeom>
            <a:solidFill>
              <a:srgbClr val="00A6E2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 26">
              <a:extLst>
                <a:ext uri="{FF2B5EF4-FFF2-40B4-BE49-F238E27FC236}">
                  <a16:creationId xmlns:a16="http://schemas.microsoft.com/office/drawing/2014/main" id="{FE119564-ED43-C561-0127-6E7938A10BD7}"/>
                </a:ext>
              </a:extLst>
            </p:cNvPr>
            <p:cNvSpPr/>
            <p:nvPr/>
          </p:nvSpPr>
          <p:spPr>
            <a:xfrm>
              <a:off x="4672584" y="1005840"/>
              <a:ext cx="40233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PRINCIPAIS CARACTERÍSTICAS</a:t>
              </a:r>
              <a:endParaRPr lang="en-US" sz="850" dirty="0"/>
            </a:p>
          </p:txBody>
        </p:sp>
      </p:grpSp>
      <p:pic>
        <p:nvPicPr>
          <p:cNvPr id="56" name="Image 1" descr="preencoded.png">
            <a:extLst>
              <a:ext uri="{FF2B5EF4-FFF2-40B4-BE49-F238E27FC236}">
                <a16:creationId xmlns:a16="http://schemas.microsoft.com/office/drawing/2014/main" id="{7983F4CA-D2F1-E95B-9383-FDF5E3C22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83" y="1406129"/>
            <a:ext cx="148820" cy="148820"/>
          </a:xfrm>
          <a:prstGeom prst="rect">
            <a:avLst/>
          </a:prstGeom>
        </p:spPr>
      </p:pic>
      <p:pic>
        <p:nvPicPr>
          <p:cNvPr id="82" name="Image 1" descr="preencoded.png">
            <a:extLst>
              <a:ext uri="{FF2B5EF4-FFF2-40B4-BE49-F238E27FC236}">
                <a16:creationId xmlns:a16="http://schemas.microsoft.com/office/drawing/2014/main" id="{76035BD8-7FA1-747C-A552-F36373CC1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83" y="1701581"/>
            <a:ext cx="148820" cy="148820"/>
          </a:xfrm>
          <a:prstGeom prst="rect">
            <a:avLst/>
          </a:prstGeom>
        </p:spPr>
      </p:pic>
      <p:pic>
        <p:nvPicPr>
          <p:cNvPr id="83" name="Image 1" descr="preencoded.png">
            <a:extLst>
              <a:ext uri="{FF2B5EF4-FFF2-40B4-BE49-F238E27FC236}">
                <a16:creationId xmlns:a16="http://schemas.microsoft.com/office/drawing/2014/main" id="{EC31195E-37CF-7685-DB3E-BB5998209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71" y="2014965"/>
            <a:ext cx="148820" cy="148820"/>
          </a:xfrm>
          <a:prstGeom prst="rect">
            <a:avLst/>
          </a:prstGeom>
        </p:spPr>
      </p:pic>
      <p:pic>
        <p:nvPicPr>
          <p:cNvPr id="146" name="Image 1" descr="preencoded.png">
            <a:extLst>
              <a:ext uri="{FF2B5EF4-FFF2-40B4-BE49-F238E27FC236}">
                <a16:creationId xmlns:a16="http://schemas.microsoft.com/office/drawing/2014/main" id="{2891458E-83A1-0A4E-67A3-4E51516B9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83" y="2317332"/>
            <a:ext cx="148820" cy="148820"/>
          </a:xfrm>
          <a:prstGeom prst="rect">
            <a:avLst/>
          </a:prstGeom>
        </p:spPr>
      </p:pic>
      <p:pic>
        <p:nvPicPr>
          <p:cNvPr id="147" name="Image 1" descr="preencoded.png">
            <a:extLst>
              <a:ext uri="{FF2B5EF4-FFF2-40B4-BE49-F238E27FC236}">
                <a16:creationId xmlns:a16="http://schemas.microsoft.com/office/drawing/2014/main" id="{FDD455AF-93E1-8018-809C-DA4EBAD89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3" y="2614159"/>
            <a:ext cx="148820" cy="148820"/>
          </a:xfrm>
          <a:prstGeom prst="rect">
            <a:avLst/>
          </a:prstGeom>
        </p:spPr>
      </p:pic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200284D7-E96C-C3F8-D4D6-E7A8AE343FBF}"/>
              </a:ext>
            </a:extLst>
          </p:cNvPr>
          <p:cNvGrpSpPr/>
          <p:nvPr/>
        </p:nvGrpSpPr>
        <p:grpSpPr>
          <a:xfrm>
            <a:off x="568610" y="3950207"/>
            <a:ext cx="8325456" cy="928257"/>
            <a:chOff x="730154" y="3950207"/>
            <a:chExt cx="7977120" cy="928257"/>
          </a:xfrm>
        </p:grpSpPr>
        <p:sp>
          <p:nvSpPr>
            <p:cNvPr id="73" name="Shape 16">
              <a:extLst>
                <a:ext uri="{FF2B5EF4-FFF2-40B4-BE49-F238E27FC236}">
                  <a16:creationId xmlns:a16="http://schemas.microsoft.com/office/drawing/2014/main" id="{FD5783B6-8EA7-C9DB-5F16-A508DBED0BB9}"/>
                </a:ext>
              </a:extLst>
            </p:cNvPr>
            <p:cNvSpPr/>
            <p:nvPr/>
          </p:nvSpPr>
          <p:spPr>
            <a:xfrm>
              <a:off x="730154" y="3950207"/>
              <a:ext cx="7977120" cy="928257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Text 17">
              <a:extLst>
                <a:ext uri="{FF2B5EF4-FFF2-40B4-BE49-F238E27FC236}">
                  <a16:creationId xmlns:a16="http://schemas.microsoft.com/office/drawing/2014/main" id="{12A267DF-6FBB-0A56-D763-8B047CBF22A2}"/>
                </a:ext>
              </a:extLst>
            </p:cNvPr>
            <p:cNvSpPr/>
            <p:nvPr/>
          </p:nvSpPr>
          <p:spPr>
            <a:xfrm>
              <a:off x="1389158" y="3977639"/>
              <a:ext cx="3051565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Importante: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6" name="Text 18">
              <a:extLst>
                <a:ext uri="{FF2B5EF4-FFF2-40B4-BE49-F238E27FC236}">
                  <a16:creationId xmlns:a16="http://schemas.microsoft.com/office/drawing/2014/main" id="{56169B78-19DE-49DB-4918-B5BD42150D57}"/>
                </a:ext>
              </a:extLst>
            </p:cNvPr>
            <p:cNvSpPr/>
            <p:nvPr/>
          </p:nvSpPr>
          <p:spPr>
            <a:xfrm>
              <a:off x="1398712" y="4185920"/>
              <a:ext cx="7299008" cy="56715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schemeClr val="bg1"/>
                  </a:solidFill>
                  <a:ea typeface="Calibri" pitchFamily="34" charset="-122"/>
                  <a:cs typeface="Calibri" pitchFamily="34" charset="-120"/>
                </a:rPr>
                <a:t>Loteamentos abertos/fechados: </a:t>
              </a:r>
              <a:r>
                <a:rPr lang="en-US" sz="900" dirty="0">
                  <a:solidFill>
                    <a:schemeClr val="bg1"/>
                  </a:solidFill>
                  <a:ea typeface="Calibri" pitchFamily="34" charset="-122"/>
                  <a:cs typeface="Calibri" pitchFamily="34" charset="-120"/>
                </a:rPr>
                <a:t>A RIC recebe e mantém as infraestruturas, por se tratarem de áreas públicas. 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schemeClr val="bg1"/>
                  </a:solidFill>
                  <a:ea typeface="Calibri" pitchFamily="34" charset="-122"/>
                  <a:cs typeface="Calibri" pitchFamily="34" charset="-120"/>
                </a:rPr>
                <a:t>Condomínios e edificações prediais verticais: </a:t>
              </a:r>
              <a:r>
                <a:rPr lang="en-US" sz="900" dirty="0">
                  <a:solidFill>
                    <a:schemeClr val="bg1"/>
                  </a:solidFill>
                  <a:ea typeface="Calibri" pitchFamily="34" charset="-122"/>
                  <a:cs typeface="Calibri" pitchFamily="34" charset="-120"/>
                </a:rPr>
                <a:t>A  RIC realiza o abastecimento em ponto único, sendo a manutenção interna de responsabilidade do condomínio. O consumo individualizado pode ser solicitado, desde que sejam atendidos o</a:t>
              </a:r>
              <a:r>
                <a:rPr lang="en-US" sz="900" dirty="0">
                  <a:solidFill>
                    <a:schemeClr val="bg1"/>
                  </a:solidFill>
                </a:rPr>
                <a:t> disposto na Lei Ordinária nº 7.970/2016 e os critérios da</a:t>
              </a:r>
              <a:r>
                <a:rPr lang="en-US" sz="900" dirty="0">
                  <a:solidFill>
                    <a:schemeClr val="bg1"/>
                  </a:solidFill>
                  <a:ea typeface="Calibri" pitchFamily="34" charset="-122"/>
                  <a:cs typeface="Calibri" pitchFamily="34" charset="-120"/>
                </a:rPr>
                <a:t> Etapa 08. 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 29">
            <a:extLst>
              <a:ext uri="{FF2B5EF4-FFF2-40B4-BE49-F238E27FC236}">
                <a16:creationId xmlns:a16="http://schemas.microsoft.com/office/drawing/2014/main" id="{F8D85D3A-145D-21E3-41C5-690CF08A5822}"/>
              </a:ext>
            </a:extLst>
          </p:cNvPr>
          <p:cNvSpPr/>
          <p:nvPr/>
        </p:nvSpPr>
        <p:spPr>
          <a:xfrm>
            <a:off x="5092699" y="1353312"/>
            <a:ext cx="3755871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Solicitação formal via e-mail para </a:t>
            </a:r>
            <a:r>
              <a:rPr lang="en-US" sz="11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/>
              </a:rPr>
              <a:t>protocolo.eng@ricambiental.com</a:t>
            </a:r>
            <a:r>
              <a:rPr lang="en-US" sz="1100" b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/>
              </a:rPr>
              <a:t>.br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48" name="Shape 30">
            <a:extLst>
              <a:ext uri="{FF2B5EF4-FFF2-40B4-BE49-F238E27FC236}">
                <a16:creationId xmlns:a16="http://schemas.microsoft.com/office/drawing/2014/main" id="{3136BC21-D812-C0AE-CFA3-3E5EBBC5B295}"/>
              </a:ext>
            </a:extLst>
          </p:cNvPr>
          <p:cNvSpPr/>
          <p:nvPr/>
        </p:nvSpPr>
        <p:spPr>
          <a:xfrm>
            <a:off x="4799578" y="1627632"/>
            <a:ext cx="4094487" cy="30175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0" name="Text 32">
            <a:extLst>
              <a:ext uri="{FF2B5EF4-FFF2-40B4-BE49-F238E27FC236}">
                <a16:creationId xmlns:a16="http://schemas.microsoft.com/office/drawing/2014/main" id="{A4810C89-AF70-5B96-0A77-7D3D210B2073}"/>
              </a:ext>
            </a:extLst>
          </p:cNvPr>
          <p:cNvSpPr/>
          <p:nvPr/>
        </p:nvSpPr>
        <p:spPr>
          <a:xfrm>
            <a:off x="5092699" y="1655064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cs typeface="Calibri" pitchFamily="34" charset="-120"/>
              </a:rPr>
              <a:t>Encaminhar o </a:t>
            </a:r>
            <a:r>
              <a:rPr lang="en-US" sz="900" b="1" dirty="0">
                <a:solidFill>
                  <a:srgbClr val="003A52"/>
                </a:solidFill>
                <a:latin typeface="Calibri" pitchFamily="34" charset="0"/>
                <a:cs typeface="Calibri" pitchFamily="34" charset="-120"/>
                <a:hlinkClick r:id="rId5"/>
              </a:rPr>
              <a:t>Formulário RIC/FORM/ENG/009</a:t>
            </a:r>
            <a:r>
              <a:rPr lang="en-US" sz="900" dirty="0">
                <a:solidFill>
                  <a:srgbClr val="003A52"/>
                </a:solidFill>
                <a:latin typeface="Calibri" pitchFamily="34" charset="0"/>
                <a:cs typeface="Calibri" pitchFamily="34" charset="-120"/>
              </a:rPr>
              <a:t>, preenchido e assinado, juntamente com as documentações necessárias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51" name="Shape 33">
            <a:extLst>
              <a:ext uri="{FF2B5EF4-FFF2-40B4-BE49-F238E27FC236}">
                <a16:creationId xmlns:a16="http://schemas.microsoft.com/office/drawing/2014/main" id="{73A4412A-7EBF-5B21-ECE6-C2EF53E96273}"/>
              </a:ext>
            </a:extLst>
          </p:cNvPr>
          <p:cNvSpPr/>
          <p:nvPr/>
        </p:nvSpPr>
        <p:spPr>
          <a:xfrm>
            <a:off x="4799578" y="1929384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57" name="Shape 36">
            <a:extLst>
              <a:ext uri="{FF2B5EF4-FFF2-40B4-BE49-F238E27FC236}">
                <a16:creationId xmlns:a16="http://schemas.microsoft.com/office/drawing/2014/main" id="{921F39CD-E42D-CB83-68DB-08F1B9897AAA}"/>
              </a:ext>
            </a:extLst>
          </p:cNvPr>
          <p:cNvSpPr/>
          <p:nvPr/>
        </p:nvSpPr>
        <p:spPr>
          <a:xfrm>
            <a:off x="4799578" y="2231136"/>
            <a:ext cx="4094487" cy="30175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9" name="Text 38">
            <a:extLst>
              <a:ext uri="{FF2B5EF4-FFF2-40B4-BE49-F238E27FC236}">
                <a16:creationId xmlns:a16="http://schemas.microsoft.com/office/drawing/2014/main" id="{B827C589-240B-B9B4-92BA-E609D0E63F1C}"/>
              </a:ext>
            </a:extLst>
          </p:cNvPr>
          <p:cNvSpPr/>
          <p:nvPr/>
        </p:nvSpPr>
        <p:spPr>
          <a:xfrm>
            <a:off x="5092700" y="1956816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Memoriais de cálculo e descritivos , bem como ART do responsável técnico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65" name="Shape 39">
            <a:extLst>
              <a:ext uri="{FF2B5EF4-FFF2-40B4-BE49-F238E27FC236}">
                <a16:creationId xmlns:a16="http://schemas.microsoft.com/office/drawing/2014/main" id="{05BA090C-BFFA-4C8D-766A-BC6FF30B9630}"/>
              </a:ext>
            </a:extLst>
          </p:cNvPr>
          <p:cNvSpPr/>
          <p:nvPr/>
        </p:nvSpPr>
        <p:spPr>
          <a:xfrm>
            <a:off x="4799578" y="2532888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0" name="Text 41">
            <a:extLst>
              <a:ext uri="{FF2B5EF4-FFF2-40B4-BE49-F238E27FC236}">
                <a16:creationId xmlns:a16="http://schemas.microsoft.com/office/drawing/2014/main" id="{F102F554-5318-25A1-EA8C-779EB5D7D944}"/>
              </a:ext>
            </a:extLst>
          </p:cNvPr>
          <p:cNvSpPr/>
          <p:nvPr/>
        </p:nvSpPr>
        <p:spPr>
          <a:xfrm>
            <a:off x="5093074" y="2247317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Apresentar manuais, garantias e certificados de todos os equipamentos</a:t>
            </a:r>
            <a:endParaRPr lang="en-US" sz="900" dirty="0">
              <a:solidFill>
                <a:srgbClr val="003A52"/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94E0314-0606-E5AB-30E8-57F6CA2AB2FB}"/>
              </a:ext>
            </a:extLst>
          </p:cNvPr>
          <p:cNvGrpSpPr/>
          <p:nvPr/>
        </p:nvGrpSpPr>
        <p:grpSpPr>
          <a:xfrm>
            <a:off x="4857547" y="1400065"/>
            <a:ext cx="152400" cy="1356850"/>
            <a:chOff x="800483" y="1558529"/>
            <a:chExt cx="152400" cy="1356850"/>
          </a:xfrm>
        </p:grpSpPr>
        <p:pic>
          <p:nvPicPr>
            <p:cNvPr id="9" name="Image 1" descr="preencoded.png">
              <a:extLst>
                <a:ext uri="{FF2B5EF4-FFF2-40B4-BE49-F238E27FC236}">
                  <a16:creationId xmlns:a16="http://schemas.microsoft.com/office/drawing/2014/main" id="{F1E23578-B303-E565-ED3A-08E1D87C6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483" y="1558529"/>
              <a:ext cx="148820" cy="148820"/>
            </a:xfrm>
            <a:prstGeom prst="rect">
              <a:avLst/>
            </a:prstGeom>
          </p:spPr>
        </p:pic>
        <p:pic>
          <p:nvPicPr>
            <p:cNvPr id="10" name="Image 1" descr="preencoded.png">
              <a:extLst>
                <a:ext uri="{FF2B5EF4-FFF2-40B4-BE49-F238E27FC236}">
                  <a16:creationId xmlns:a16="http://schemas.microsoft.com/office/drawing/2014/main" id="{BC75C919-D8E8-DA97-5E3D-55842EADB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483" y="1853981"/>
              <a:ext cx="148820" cy="148820"/>
            </a:xfrm>
            <a:prstGeom prst="rect">
              <a:avLst/>
            </a:prstGeom>
          </p:spPr>
        </p:pic>
        <p:pic>
          <p:nvPicPr>
            <p:cNvPr id="14" name="Image 1" descr="preencoded.png">
              <a:extLst>
                <a:ext uri="{FF2B5EF4-FFF2-40B4-BE49-F238E27FC236}">
                  <a16:creationId xmlns:a16="http://schemas.microsoft.com/office/drawing/2014/main" id="{72ABB07C-A0F6-EF01-6E27-31642DF27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771" y="2167365"/>
              <a:ext cx="148820" cy="148820"/>
            </a:xfrm>
            <a:prstGeom prst="rect">
              <a:avLst/>
            </a:prstGeom>
          </p:spPr>
        </p:pic>
        <p:pic>
          <p:nvPicPr>
            <p:cNvPr id="17" name="Image 1" descr="preencoded.png">
              <a:extLst>
                <a:ext uri="{FF2B5EF4-FFF2-40B4-BE49-F238E27FC236}">
                  <a16:creationId xmlns:a16="http://schemas.microsoft.com/office/drawing/2014/main" id="{EA07E71A-26FD-9781-8079-750209F0E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483" y="2469732"/>
              <a:ext cx="148820" cy="148820"/>
            </a:xfrm>
            <a:prstGeom prst="rect">
              <a:avLst/>
            </a:prstGeom>
          </p:spPr>
        </p:pic>
        <p:pic>
          <p:nvPicPr>
            <p:cNvPr id="32" name="Image 1" descr="preencoded.png">
              <a:extLst>
                <a:ext uri="{FF2B5EF4-FFF2-40B4-BE49-F238E27FC236}">
                  <a16:creationId xmlns:a16="http://schemas.microsoft.com/office/drawing/2014/main" id="{9EA38FC0-B8ED-E8AD-7875-BBA67F684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063" y="2766559"/>
              <a:ext cx="148820" cy="148820"/>
            </a:xfrm>
            <a:prstGeom prst="rect">
              <a:avLst/>
            </a:prstGeom>
          </p:spPr>
        </p:pic>
      </p:grpSp>
      <p:pic>
        <p:nvPicPr>
          <p:cNvPr id="23" name="Image 2" descr="preencoded.png">
            <a:extLst>
              <a:ext uri="{FF2B5EF4-FFF2-40B4-BE49-F238E27FC236}">
                <a16:creationId xmlns:a16="http://schemas.microsoft.com/office/drawing/2014/main" id="{7D6F2368-79A1-D39A-DAB8-8BF1C7D81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935" y="4202183"/>
            <a:ext cx="435224" cy="417014"/>
          </a:xfrm>
          <a:prstGeom prst="rect">
            <a:avLst/>
          </a:prstGeom>
        </p:spPr>
      </p:pic>
      <p:sp>
        <p:nvSpPr>
          <p:cNvPr id="2" name="Shape 4">
            <a:extLst>
              <a:ext uri="{FF2B5EF4-FFF2-40B4-BE49-F238E27FC236}">
                <a16:creationId xmlns:a16="http://schemas.microsoft.com/office/drawing/2014/main" id="{BAB9151A-2091-BFDE-4C07-89CA8DB51900}"/>
              </a:ext>
            </a:extLst>
          </p:cNvPr>
          <p:cNvSpPr/>
          <p:nvPr/>
        </p:nvSpPr>
        <p:spPr>
          <a:xfrm>
            <a:off x="568609" y="2935223"/>
            <a:ext cx="4098058" cy="947352"/>
          </a:xfrm>
          <a:prstGeom prst="roundRect">
            <a:avLst/>
          </a:prstGeom>
          <a:solidFill>
            <a:srgbClr val="00688E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34" name="Shape 13">
            <a:extLst>
              <a:ext uri="{FF2B5EF4-FFF2-40B4-BE49-F238E27FC236}">
                <a16:creationId xmlns:a16="http://schemas.microsoft.com/office/drawing/2014/main" id="{23028E6A-DAAE-A579-90FE-3988C2E30158}"/>
              </a:ext>
            </a:extLst>
          </p:cNvPr>
          <p:cNvSpPr/>
          <p:nvPr/>
        </p:nvSpPr>
        <p:spPr>
          <a:xfrm>
            <a:off x="4784622" y="2913310"/>
            <a:ext cx="4104457" cy="969265"/>
          </a:xfrm>
          <a:prstGeom prst="roundRect">
            <a:avLst/>
          </a:prstGeom>
          <a:solidFill>
            <a:srgbClr val="00688E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35" name="Text 14">
            <a:extLst>
              <a:ext uri="{FF2B5EF4-FFF2-40B4-BE49-F238E27FC236}">
                <a16:creationId xmlns:a16="http://schemas.microsoft.com/office/drawing/2014/main" id="{F66F1E07-F0E4-1FC1-9685-2E80BEA22358}"/>
              </a:ext>
            </a:extLst>
          </p:cNvPr>
          <p:cNvSpPr/>
          <p:nvPr/>
        </p:nvSpPr>
        <p:spPr>
          <a:xfrm>
            <a:off x="5519591" y="2995313"/>
            <a:ext cx="3184817" cy="24560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Informação:</a:t>
            </a:r>
            <a:endParaRPr lang="en-US" sz="1200" dirty="0"/>
          </a:p>
        </p:txBody>
      </p:sp>
      <p:sp>
        <p:nvSpPr>
          <p:cNvPr id="36" name="Text 15">
            <a:extLst>
              <a:ext uri="{FF2B5EF4-FFF2-40B4-BE49-F238E27FC236}">
                <a16:creationId xmlns:a16="http://schemas.microsoft.com/office/drawing/2014/main" id="{65D7E6DD-39D7-FE68-F4D6-85CBCC89D869}"/>
              </a:ext>
            </a:extLst>
          </p:cNvPr>
          <p:cNvSpPr/>
          <p:nvPr/>
        </p:nvSpPr>
        <p:spPr>
          <a:xfrm>
            <a:off x="5524500" y="3217463"/>
            <a:ext cx="3313149" cy="458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/>
            <a:r>
              <a:rPr lang="pt-BR" sz="900" dirty="0">
                <a:solidFill>
                  <a:schemeClr val="bg1"/>
                </a:solidFill>
              </a:rPr>
              <a:t>O Termo de Recebimento e doação dos equipamentos e estruturas está condicionado ao cumprimento das etapas anteriores.</a:t>
            </a:r>
          </a:p>
        </p:txBody>
      </p:sp>
      <p:pic>
        <p:nvPicPr>
          <p:cNvPr id="61" name="Image 1" descr="preencoded.png">
            <a:extLst>
              <a:ext uri="{FF2B5EF4-FFF2-40B4-BE49-F238E27FC236}">
                <a16:creationId xmlns:a16="http://schemas.microsoft.com/office/drawing/2014/main" id="{DF6B5258-CB8C-C711-1E3E-05545F532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367" y="3168396"/>
            <a:ext cx="448055" cy="448055"/>
          </a:xfrm>
          <a:prstGeom prst="rect">
            <a:avLst/>
          </a:prstGeom>
        </p:spPr>
      </p:pic>
      <p:sp>
        <p:nvSpPr>
          <p:cNvPr id="31" name="Text 14">
            <a:extLst>
              <a:ext uri="{FF2B5EF4-FFF2-40B4-BE49-F238E27FC236}">
                <a16:creationId xmlns:a16="http://schemas.microsoft.com/office/drawing/2014/main" id="{3358B8D3-524D-356C-534B-F0C8A8020E78}"/>
              </a:ext>
            </a:extLst>
          </p:cNvPr>
          <p:cNvSpPr/>
          <p:nvPr/>
        </p:nvSpPr>
        <p:spPr>
          <a:xfrm>
            <a:off x="1282452" y="2968751"/>
            <a:ext cx="3247249" cy="21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Conformidade:</a:t>
            </a:r>
            <a:endParaRPr lang="en-US" sz="1200" dirty="0"/>
          </a:p>
        </p:txBody>
      </p:sp>
      <p:sp>
        <p:nvSpPr>
          <p:cNvPr id="39" name="Text 15">
            <a:extLst>
              <a:ext uri="{FF2B5EF4-FFF2-40B4-BE49-F238E27FC236}">
                <a16:creationId xmlns:a16="http://schemas.microsoft.com/office/drawing/2014/main" id="{F0D2B2E7-A1F7-E245-F923-EF697D4F6248}"/>
              </a:ext>
            </a:extLst>
          </p:cNvPr>
          <p:cNvSpPr/>
          <p:nvPr/>
        </p:nvSpPr>
        <p:spPr>
          <a:xfrm>
            <a:off x="1264767" y="3283878"/>
            <a:ext cx="3380130" cy="4044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/>
            <a:r>
              <a:rPr lang="pt-BR" sz="900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Após a emissão do Termo de Recebimento, passará a valer o prazo legal de garantia previsto no Art. 618 da Lei nº 10.406/2002, de cinco anos, referente à solidez e segurança dos trabalhos executados e materiais empregados pelo empreendedor.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40" name="Image 0" descr="preencoded.png">
            <a:extLst>
              <a:ext uri="{FF2B5EF4-FFF2-40B4-BE49-F238E27FC236}">
                <a16:creationId xmlns:a16="http://schemas.microsoft.com/office/drawing/2014/main" id="{46FBC06C-9AD0-A524-23A5-1ED4EADA4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54" y="3208242"/>
            <a:ext cx="401314" cy="401314"/>
          </a:xfrm>
          <a:prstGeom prst="rect">
            <a:avLst/>
          </a:prstGeom>
        </p:spPr>
      </p:pic>
      <p:sp>
        <p:nvSpPr>
          <p:cNvPr id="55" name="Text 35">
            <a:extLst>
              <a:ext uri="{FF2B5EF4-FFF2-40B4-BE49-F238E27FC236}">
                <a16:creationId xmlns:a16="http://schemas.microsoft.com/office/drawing/2014/main" id="{CF312EC7-4C03-162E-504B-BEF9CFA47F03}"/>
              </a:ext>
            </a:extLst>
          </p:cNvPr>
          <p:cNvSpPr/>
          <p:nvPr/>
        </p:nvSpPr>
        <p:spPr>
          <a:xfrm>
            <a:off x="5092699" y="2560972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Entrega de documentações físicas pertinentes, bem como chaves de cadeados, portas e equipamentos reserva, ao Setor de Engenharia</a:t>
            </a:r>
            <a:endParaRPr lang="en-US" sz="900" dirty="0">
              <a:solidFill>
                <a:srgbClr val="003A52"/>
              </a:solidFill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AAA77486-5F01-061A-904D-E44A3702D5F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385" t="38300" r="14385" b="38621"/>
          <a:stretch>
            <a:fillRect/>
          </a:stretch>
        </p:blipFill>
        <p:spPr>
          <a:xfrm>
            <a:off x="7491758" y="247285"/>
            <a:ext cx="1402307" cy="5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5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2AF772-495E-B8A4-A2F4-0AC84EC73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449C30F-F9F9-2B0B-9440-574F518A62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2D7B6498-1597-8980-1E96-00FC6AC970F9}"/>
              </a:ext>
            </a:extLst>
          </p:cNvPr>
          <p:cNvSpPr/>
          <p:nvPr/>
        </p:nvSpPr>
        <p:spPr>
          <a:xfrm>
            <a:off x="274320" y="0"/>
            <a:ext cx="6400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Montserrat" pitchFamily="34" charset="0"/>
              </a:rPr>
              <a:t>Modelos de Formulários e Cartas</a:t>
            </a:r>
            <a:endParaRPr lang="en-US" sz="20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8756A87-EB84-5C5B-7BEE-2AB27A8CC0EC}"/>
              </a:ext>
            </a:extLst>
          </p:cNvPr>
          <p:cNvSpPr/>
          <p:nvPr/>
        </p:nvSpPr>
        <p:spPr>
          <a:xfrm>
            <a:off x="274320" y="502920"/>
            <a:ext cx="7136414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pt-BR" sz="900" i="1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Esta lista contém todos os links para os formulários citados neste guia.</a:t>
            </a:r>
            <a:endParaRPr lang="en-US" sz="900" i="1" dirty="0">
              <a:solidFill>
                <a:schemeClr val="bg1"/>
              </a:solidFill>
              <a:latin typeface="Calibri" pitchFamily="34" charset="0"/>
              <a:cs typeface="Calibri" pitchFamily="34" charset="-12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D2CB5C4-D7F8-B23D-088D-02D2EE773EC9}"/>
              </a:ext>
            </a:extLst>
          </p:cNvPr>
          <p:cNvGrpSpPr/>
          <p:nvPr/>
        </p:nvGrpSpPr>
        <p:grpSpPr>
          <a:xfrm>
            <a:off x="342900" y="1480782"/>
            <a:ext cx="8373475" cy="3471294"/>
            <a:chOff x="342900" y="1790700"/>
            <a:chExt cx="8373475" cy="3153714"/>
          </a:xfrm>
        </p:grpSpPr>
        <p:sp>
          <p:nvSpPr>
            <p:cNvPr id="6" name="Shape 3">
              <a:extLst>
                <a:ext uri="{FF2B5EF4-FFF2-40B4-BE49-F238E27FC236}">
                  <a16:creationId xmlns:a16="http://schemas.microsoft.com/office/drawing/2014/main" id="{D5FFF989-24D6-1BEC-28FD-6CA4967BA36E}"/>
                </a:ext>
              </a:extLst>
            </p:cNvPr>
            <p:cNvSpPr/>
            <p:nvPr/>
          </p:nvSpPr>
          <p:spPr>
            <a:xfrm>
              <a:off x="342900" y="1790700"/>
              <a:ext cx="1240515" cy="882611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7" name="Text 4">
              <a:extLst>
                <a:ext uri="{FF2B5EF4-FFF2-40B4-BE49-F238E27FC236}">
                  <a16:creationId xmlns:a16="http://schemas.microsoft.com/office/drawing/2014/main" id="{AA28EBD2-242A-530E-66A4-FCDF4EA3A016}"/>
                </a:ext>
              </a:extLst>
            </p:cNvPr>
            <p:cNvSpPr/>
            <p:nvPr/>
          </p:nvSpPr>
          <p:spPr>
            <a:xfrm>
              <a:off x="342900" y="1790700"/>
              <a:ext cx="1240515" cy="882611"/>
            </a:xfrm>
            <a:prstGeom prst="rect">
              <a:avLst/>
            </a:prstGeom>
            <a:noFill/>
            <a:ln/>
          </p:spPr>
          <p:txBody>
            <a:bodyPr wrap="square" lIns="50800" tIns="50800" rIns="50800" bIns="50800" rtlCol="0" anchor="ctr"/>
            <a:lstStyle/>
            <a:p>
              <a:pPr marL="0" indent="0" algn="ctr">
                <a:buNone/>
              </a:pPr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FASE 1: PLANEJAMENTO E</a:t>
              </a:r>
            </a:p>
            <a:p>
              <a:pPr marL="0" indent="0" algn="ctr">
                <a:buNone/>
              </a:pPr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</a:rPr>
                <a:t>APROVAÇÃO</a:t>
              </a:r>
              <a:endParaRPr lang="en-US" sz="850" dirty="0"/>
            </a:p>
          </p:txBody>
        </p:sp>
        <p:sp>
          <p:nvSpPr>
            <p:cNvPr id="8" name="Shape 5">
              <a:extLst>
                <a:ext uri="{FF2B5EF4-FFF2-40B4-BE49-F238E27FC236}">
                  <a16:creationId xmlns:a16="http://schemas.microsoft.com/office/drawing/2014/main" id="{3EEA2FA9-F2BF-4E24-945D-93453DF4112C}"/>
                </a:ext>
              </a:extLst>
            </p:cNvPr>
            <p:cNvSpPr/>
            <p:nvPr/>
          </p:nvSpPr>
          <p:spPr>
            <a:xfrm>
              <a:off x="1716327" y="1790700"/>
              <a:ext cx="2215205" cy="88261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9" name="Shape 6">
              <a:extLst>
                <a:ext uri="{FF2B5EF4-FFF2-40B4-BE49-F238E27FC236}">
                  <a16:creationId xmlns:a16="http://schemas.microsoft.com/office/drawing/2014/main" id="{0B529576-E6F0-DEC3-6415-5496B943738C}"/>
                </a:ext>
              </a:extLst>
            </p:cNvPr>
            <p:cNvSpPr/>
            <p:nvPr/>
          </p:nvSpPr>
          <p:spPr>
            <a:xfrm>
              <a:off x="1716327" y="1790700"/>
              <a:ext cx="2215205" cy="168847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algn="ctr"/>
              <a:endParaRPr lang="pt-BR" dirty="0"/>
            </a:p>
          </p:txBody>
        </p:sp>
        <p:sp>
          <p:nvSpPr>
            <p:cNvPr id="10" name="Text 7">
              <a:extLst>
                <a:ext uri="{FF2B5EF4-FFF2-40B4-BE49-F238E27FC236}">
                  <a16:creationId xmlns:a16="http://schemas.microsoft.com/office/drawing/2014/main" id="{49D1B013-E8D7-CD97-56C2-AC8C2D1417EC}"/>
                </a:ext>
              </a:extLst>
            </p:cNvPr>
            <p:cNvSpPr/>
            <p:nvPr/>
          </p:nvSpPr>
          <p:spPr>
            <a:xfrm>
              <a:off x="1787214" y="1790700"/>
              <a:ext cx="2037988" cy="1688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Etapa 01</a:t>
              </a:r>
              <a:endParaRPr lang="en-US" sz="800" dirty="0"/>
            </a:p>
          </p:txBody>
        </p:sp>
        <p:sp>
          <p:nvSpPr>
            <p:cNvPr id="11" name="Text 8">
              <a:extLst>
                <a:ext uri="{FF2B5EF4-FFF2-40B4-BE49-F238E27FC236}">
                  <a16:creationId xmlns:a16="http://schemas.microsoft.com/office/drawing/2014/main" id="{39074650-C9FE-0DEA-AEDB-22EFA37DC832}"/>
                </a:ext>
              </a:extLst>
            </p:cNvPr>
            <p:cNvSpPr/>
            <p:nvPr/>
          </p:nvSpPr>
          <p:spPr>
            <a:xfrm>
              <a:off x="1787214" y="1914872"/>
              <a:ext cx="2037989" cy="34537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 dirty="0">
                  <a:solidFill>
                    <a:srgbClr val="003A5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Certidão de Diretrizes</a:t>
              </a:r>
              <a:endParaRPr lang="en-US" sz="1100" dirty="0"/>
            </a:p>
          </p:txBody>
        </p:sp>
        <p:sp>
          <p:nvSpPr>
            <p:cNvPr id="12" name="Text 9">
              <a:extLst>
                <a:ext uri="{FF2B5EF4-FFF2-40B4-BE49-F238E27FC236}">
                  <a16:creationId xmlns:a16="http://schemas.microsoft.com/office/drawing/2014/main" id="{03581F5B-61EA-5408-330D-DE48D2ED5D5E}"/>
                </a:ext>
              </a:extLst>
            </p:cNvPr>
            <p:cNvSpPr/>
            <p:nvPr/>
          </p:nvSpPr>
          <p:spPr>
            <a:xfrm>
              <a:off x="1787214" y="2411372"/>
              <a:ext cx="2037989" cy="26862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00" b="1" dirty="0">
                  <a:latin typeface="Calibri" pitchFamily="34" charset="0"/>
                  <a:ea typeface="Calibri" pitchFamily="34" charset="-122"/>
                  <a:cs typeface="Calibri" pitchFamily="34" charset="-120"/>
                  <a:hlinkClick r:id="rId3"/>
                </a:rPr>
                <a:t>FORMULÁRIO RIC/FORM/ENG/001</a:t>
              </a:r>
              <a:endParaRPr lang="en-US" sz="1000" b="1" dirty="0"/>
            </a:p>
          </p:txBody>
        </p:sp>
        <p:sp>
          <p:nvSpPr>
            <p:cNvPr id="14" name="Shape 11">
              <a:extLst>
                <a:ext uri="{FF2B5EF4-FFF2-40B4-BE49-F238E27FC236}">
                  <a16:creationId xmlns:a16="http://schemas.microsoft.com/office/drawing/2014/main" id="{DC2FE805-B4E5-C662-2D9A-B34C695AE68B}"/>
                </a:ext>
              </a:extLst>
            </p:cNvPr>
            <p:cNvSpPr/>
            <p:nvPr/>
          </p:nvSpPr>
          <p:spPr>
            <a:xfrm>
              <a:off x="4108749" y="1790700"/>
              <a:ext cx="2215205" cy="88261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15" name="Shape 12">
              <a:extLst>
                <a:ext uri="{FF2B5EF4-FFF2-40B4-BE49-F238E27FC236}">
                  <a16:creationId xmlns:a16="http://schemas.microsoft.com/office/drawing/2014/main" id="{2A87D7C5-2069-BA21-3F71-048ABDEEF35D}"/>
                </a:ext>
              </a:extLst>
            </p:cNvPr>
            <p:cNvSpPr/>
            <p:nvPr/>
          </p:nvSpPr>
          <p:spPr>
            <a:xfrm>
              <a:off x="4108749" y="1790700"/>
              <a:ext cx="2215205" cy="168847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16" name="Text 13">
              <a:extLst>
                <a:ext uri="{FF2B5EF4-FFF2-40B4-BE49-F238E27FC236}">
                  <a16:creationId xmlns:a16="http://schemas.microsoft.com/office/drawing/2014/main" id="{8AB9A9F0-7854-5C57-B69C-46AE216C5030}"/>
                </a:ext>
              </a:extLst>
            </p:cNvPr>
            <p:cNvSpPr/>
            <p:nvPr/>
          </p:nvSpPr>
          <p:spPr>
            <a:xfrm>
              <a:off x="4179635" y="1790700"/>
              <a:ext cx="2037989" cy="1688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Etapa 02</a:t>
              </a:r>
              <a:endParaRPr lang="en-US" sz="800" dirty="0"/>
            </a:p>
          </p:txBody>
        </p:sp>
        <p:sp>
          <p:nvSpPr>
            <p:cNvPr id="17" name="Text 14">
              <a:extLst>
                <a:ext uri="{FF2B5EF4-FFF2-40B4-BE49-F238E27FC236}">
                  <a16:creationId xmlns:a16="http://schemas.microsoft.com/office/drawing/2014/main" id="{14498ED2-425B-9ED4-9BF8-FD18429F713E}"/>
                </a:ext>
              </a:extLst>
            </p:cNvPr>
            <p:cNvSpPr/>
            <p:nvPr/>
          </p:nvSpPr>
          <p:spPr>
            <a:xfrm>
              <a:off x="4179633" y="1900918"/>
              <a:ext cx="2037989" cy="34537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 dirty="0">
                  <a:solidFill>
                    <a:srgbClr val="003A5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Aprovação de Projetos</a:t>
              </a:r>
              <a:endParaRPr lang="en-US" sz="1100" dirty="0"/>
            </a:p>
          </p:txBody>
        </p:sp>
        <p:sp>
          <p:nvSpPr>
            <p:cNvPr id="18" name="Text 15">
              <a:extLst>
                <a:ext uri="{FF2B5EF4-FFF2-40B4-BE49-F238E27FC236}">
                  <a16:creationId xmlns:a16="http://schemas.microsoft.com/office/drawing/2014/main" id="{F8C2B5A9-D570-F6C4-9996-9DBB61ABE7DF}"/>
                </a:ext>
              </a:extLst>
            </p:cNvPr>
            <p:cNvSpPr/>
            <p:nvPr/>
          </p:nvSpPr>
          <p:spPr>
            <a:xfrm>
              <a:off x="4179632" y="2427259"/>
              <a:ext cx="2037989" cy="26862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000" b="1" dirty="0">
                  <a:latin typeface="Calibri" pitchFamily="34" charset="0"/>
                  <a:ea typeface="Calibri" pitchFamily="34" charset="-122"/>
                  <a:cs typeface="Calibri" pitchFamily="34" charset="-120"/>
                  <a:hlinkClick r:id="rId4"/>
                </a:rPr>
                <a:t>FORMULÁRIO RIC/FORM/ENG/002</a:t>
              </a:r>
              <a:endParaRPr lang="en-US" sz="1000" b="1" dirty="0"/>
            </a:p>
          </p:txBody>
        </p:sp>
        <p:sp>
          <p:nvSpPr>
            <p:cNvPr id="20" name="Shape 17">
              <a:extLst>
                <a:ext uri="{FF2B5EF4-FFF2-40B4-BE49-F238E27FC236}">
                  <a16:creationId xmlns:a16="http://schemas.microsoft.com/office/drawing/2014/main" id="{76A19F11-FC77-DDF6-76B0-648EC27D4FC9}"/>
                </a:ext>
              </a:extLst>
            </p:cNvPr>
            <p:cNvSpPr/>
            <p:nvPr/>
          </p:nvSpPr>
          <p:spPr>
            <a:xfrm>
              <a:off x="6501170" y="1790700"/>
              <a:ext cx="2215205" cy="88261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21" name="Shape 18">
              <a:extLst>
                <a:ext uri="{FF2B5EF4-FFF2-40B4-BE49-F238E27FC236}">
                  <a16:creationId xmlns:a16="http://schemas.microsoft.com/office/drawing/2014/main" id="{9BB4E4CC-7F53-DEC8-856D-2A2A979C1555}"/>
                </a:ext>
              </a:extLst>
            </p:cNvPr>
            <p:cNvSpPr/>
            <p:nvPr/>
          </p:nvSpPr>
          <p:spPr>
            <a:xfrm>
              <a:off x="6501170" y="1790700"/>
              <a:ext cx="2215205" cy="168847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22" name="Text 19">
              <a:extLst>
                <a:ext uri="{FF2B5EF4-FFF2-40B4-BE49-F238E27FC236}">
                  <a16:creationId xmlns:a16="http://schemas.microsoft.com/office/drawing/2014/main" id="{96CBA45F-3509-33C7-28D1-DA64057C310A}"/>
                </a:ext>
              </a:extLst>
            </p:cNvPr>
            <p:cNvSpPr/>
            <p:nvPr/>
          </p:nvSpPr>
          <p:spPr>
            <a:xfrm>
              <a:off x="6572057" y="1790700"/>
              <a:ext cx="2037989" cy="1688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Etapa 03</a:t>
              </a:r>
              <a:endParaRPr lang="en-US" sz="800" dirty="0"/>
            </a:p>
          </p:txBody>
        </p:sp>
        <p:sp>
          <p:nvSpPr>
            <p:cNvPr id="23" name="Text 20">
              <a:extLst>
                <a:ext uri="{FF2B5EF4-FFF2-40B4-BE49-F238E27FC236}">
                  <a16:creationId xmlns:a16="http://schemas.microsoft.com/office/drawing/2014/main" id="{CE46A4A1-D94F-A19D-E8FD-A784BB6DDC38}"/>
                </a:ext>
              </a:extLst>
            </p:cNvPr>
            <p:cNvSpPr/>
            <p:nvPr/>
          </p:nvSpPr>
          <p:spPr>
            <a:xfrm>
              <a:off x="6572057" y="1930659"/>
              <a:ext cx="2037989" cy="34537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 dirty="0">
                  <a:solidFill>
                    <a:srgbClr val="003A5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Aviso de Início</a:t>
              </a:r>
              <a:endParaRPr lang="en-US" sz="1100" dirty="0"/>
            </a:p>
          </p:txBody>
        </p:sp>
        <p:sp>
          <p:nvSpPr>
            <p:cNvPr id="24" name="Text 21">
              <a:extLst>
                <a:ext uri="{FF2B5EF4-FFF2-40B4-BE49-F238E27FC236}">
                  <a16:creationId xmlns:a16="http://schemas.microsoft.com/office/drawing/2014/main" id="{CD2D8FE1-9F78-9CCC-F1C8-6E7A4426CAF2}"/>
                </a:ext>
              </a:extLst>
            </p:cNvPr>
            <p:cNvSpPr/>
            <p:nvPr/>
          </p:nvSpPr>
          <p:spPr>
            <a:xfrm>
              <a:off x="6572050" y="2419413"/>
              <a:ext cx="2037989" cy="26862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000" b="1" dirty="0">
                  <a:latin typeface="Calibri" pitchFamily="34" charset="0"/>
                  <a:ea typeface="Calibri" pitchFamily="34" charset="-122"/>
                  <a:cs typeface="Calibri" pitchFamily="34" charset="-120"/>
                  <a:hlinkClick r:id="rId5"/>
                </a:rPr>
                <a:t>FORMULÁRIO RIC/FORM/ENG/003</a:t>
              </a:r>
              <a:endParaRPr lang="en-US" sz="1000" b="1" dirty="0"/>
            </a:p>
          </p:txBody>
        </p:sp>
        <p:sp>
          <p:nvSpPr>
            <p:cNvPr id="25" name="Shape 22">
              <a:extLst>
                <a:ext uri="{FF2B5EF4-FFF2-40B4-BE49-F238E27FC236}">
                  <a16:creationId xmlns:a16="http://schemas.microsoft.com/office/drawing/2014/main" id="{53BAA0B5-32F9-15D9-EE25-D643162CD982}"/>
                </a:ext>
              </a:extLst>
            </p:cNvPr>
            <p:cNvSpPr/>
            <p:nvPr/>
          </p:nvSpPr>
          <p:spPr>
            <a:xfrm>
              <a:off x="342900" y="2888208"/>
              <a:ext cx="1240515" cy="882611"/>
            </a:xfrm>
            <a:prstGeom prst="rect">
              <a:avLst/>
            </a:prstGeom>
            <a:solidFill>
              <a:srgbClr val="00A6E2"/>
            </a:solidFill>
            <a:ln/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26" name="Text 23">
              <a:extLst>
                <a:ext uri="{FF2B5EF4-FFF2-40B4-BE49-F238E27FC236}">
                  <a16:creationId xmlns:a16="http://schemas.microsoft.com/office/drawing/2014/main" id="{D5D63E2F-46E5-BF71-125C-FD4258C686E0}"/>
                </a:ext>
              </a:extLst>
            </p:cNvPr>
            <p:cNvSpPr/>
            <p:nvPr/>
          </p:nvSpPr>
          <p:spPr>
            <a:xfrm>
              <a:off x="342900" y="2888208"/>
              <a:ext cx="1240515" cy="882611"/>
            </a:xfrm>
            <a:prstGeom prst="rect">
              <a:avLst/>
            </a:prstGeom>
            <a:noFill/>
            <a:ln/>
          </p:spPr>
          <p:txBody>
            <a:bodyPr wrap="square" lIns="50800" tIns="50800" rIns="50800" bIns="50800" rtlCol="0" anchor="ctr"/>
            <a:lstStyle/>
            <a:p>
              <a:pPr marL="0" indent="0" algn="ctr">
                <a:buNone/>
              </a:pPr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FASE 2: </a:t>
              </a:r>
            </a:p>
            <a:p>
              <a:pPr marL="0" indent="0" algn="ctr">
                <a:buNone/>
              </a:pPr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EXECUÇÃO E VERIFICAÇÃO</a:t>
              </a:r>
              <a:endParaRPr lang="en-US" sz="850" dirty="0"/>
            </a:p>
          </p:txBody>
        </p:sp>
        <p:sp>
          <p:nvSpPr>
            <p:cNvPr id="27" name="Shape 24">
              <a:extLst>
                <a:ext uri="{FF2B5EF4-FFF2-40B4-BE49-F238E27FC236}">
                  <a16:creationId xmlns:a16="http://schemas.microsoft.com/office/drawing/2014/main" id="{D85344FA-F847-7486-C61C-29C842C3EB48}"/>
                </a:ext>
              </a:extLst>
            </p:cNvPr>
            <p:cNvSpPr/>
            <p:nvPr/>
          </p:nvSpPr>
          <p:spPr>
            <a:xfrm>
              <a:off x="1716327" y="2888208"/>
              <a:ext cx="2215205" cy="88261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A6E2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28" name="Shape 25">
              <a:extLst>
                <a:ext uri="{FF2B5EF4-FFF2-40B4-BE49-F238E27FC236}">
                  <a16:creationId xmlns:a16="http://schemas.microsoft.com/office/drawing/2014/main" id="{D5C05E4B-684A-AA4A-1C09-B0418774038B}"/>
                </a:ext>
              </a:extLst>
            </p:cNvPr>
            <p:cNvSpPr/>
            <p:nvPr/>
          </p:nvSpPr>
          <p:spPr>
            <a:xfrm>
              <a:off x="1716327" y="2888208"/>
              <a:ext cx="2215205" cy="168847"/>
            </a:xfrm>
            <a:prstGeom prst="rect">
              <a:avLst/>
            </a:prstGeom>
            <a:solidFill>
              <a:srgbClr val="00A6E2"/>
            </a:solidFill>
            <a:ln/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29" name="Text 26">
              <a:extLst>
                <a:ext uri="{FF2B5EF4-FFF2-40B4-BE49-F238E27FC236}">
                  <a16:creationId xmlns:a16="http://schemas.microsoft.com/office/drawing/2014/main" id="{6CC3E230-7036-BB7E-002F-5BB570DAFFB2}"/>
                </a:ext>
              </a:extLst>
            </p:cNvPr>
            <p:cNvSpPr/>
            <p:nvPr/>
          </p:nvSpPr>
          <p:spPr>
            <a:xfrm>
              <a:off x="1787214" y="2888208"/>
              <a:ext cx="2037989" cy="1688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Etapa 04</a:t>
              </a:r>
              <a:endParaRPr lang="en-US" sz="800" dirty="0"/>
            </a:p>
          </p:txBody>
        </p:sp>
        <p:sp>
          <p:nvSpPr>
            <p:cNvPr id="30" name="Text 27">
              <a:extLst>
                <a:ext uri="{FF2B5EF4-FFF2-40B4-BE49-F238E27FC236}">
                  <a16:creationId xmlns:a16="http://schemas.microsoft.com/office/drawing/2014/main" id="{6CAA7596-B7D7-B33A-FA1D-A6349ECC157C}"/>
                </a:ext>
              </a:extLst>
            </p:cNvPr>
            <p:cNvSpPr/>
            <p:nvPr/>
          </p:nvSpPr>
          <p:spPr>
            <a:xfrm>
              <a:off x="1787214" y="3048228"/>
              <a:ext cx="2037989" cy="34537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 dirty="0">
                  <a:solidFill>
                    <a:srgbClr val="003A5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Fiscalização de Obras</a:t>
              </a:r>
              <a:endParaRPr lang="en-US" sz="1100" dirty="0"/>
            </a:p>
          </p:txBody>
        </p:sp>
        <p:sp>
          <p:nvSpPr>
            <p:cNvPr id="33" name="Shape 30">
              <a:extLst>
                <a:ext uri="{FF2B5EF4-FFF2-40B4-BE49-F238E27FC236}">
                  <a16:creationId xmlns:a16="http://schemas.microsoft.com/office/drawing/2014/main" id="{6997FD65-F141-85C9-7946-9AFD8826ADA5}"/>
                </a:ext>
              </a:extLst>
            </p:cNvPr>
            <p:cNvSpPr/>
            <p:nvPr/>
          </p:nvSpPr>
          <p:spPr>
            <a:xfrm>
              <a:off x="4108749" y="2888208"/>
              <a:ext cx="2215205" cy="88261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A6E2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34" name="Shape 31">
              <a:extLst>
                <a:ext uri="{FF2B5EF4-FFF2-40B4-BE49-F238E27FC236}">
                  <a16:creationId xmlns:a16="http://schemas.microsoft.com/office/drawing/2014/main" id="{1BC0A260-ADA1-9939-2E74-AEC768651A6F}"/>
                </a:ext>
              </a:extLst>
            </p:cNvPr>
            <p:cNvSpPr/>
            <p:nvPr/>
          </p:nvSpPr>
          <p:spPr>
            <a:xfrm>
              <a:off x="4108749" y="2888208"/>
              <a:ext cx="2215205" cy="168847"/>
            </a:xfrm>
            <a:prstGeom prst="rect">
              <a:avLst/>
            </a:prstGeom>
            <a:solidFill>
              <a:srgbClr val="00A6E2"/>
            </a:solidFill>
            <a:ln/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35" name="Text 32">
              <a:extLst>
                <a:ext uri="{FF2B5EF4-FFF2-40B4-BE49-F238E27FC236}">
                  <a16:creationId xmlns:a16="http://schemas.microsoft.com/office/drawing/2014/main" id="{6A5B81D8-3499-34B5-8670-C0D0427BCDB1}"/>
                </a:ext>
              </a:extLst>
            </p:cNvPr>
            <p:cNvSpPr/>
            <p:nvPr/>
          </p:nvSpPr>
          <p:spPr>
            <a:xfrm>
              <a:off x="4179635" y="2888208"/>
              <a:ext cx="2037989" cy="1688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Etapa 05</a:t>
              </a:r>
              <a:endParaRPr lang="en-US" sz="800" dirty="0"/>
            </a:p>
          </p:txBody>
        </p:sp>
        <p:sp>
          <p:nvSpPr>
            <p:cNvPr id="36" name="Text 33">
              <a:extLst>
                <a:ext uri="{FF2B5EF4-FFF2-40B4-BE49-F238E27FC236}">
                  <a16:creationId xmlns:a16="http://schemas.microsoft.com/office/drawing/2014/main" id="{B9484F8A-C3AE-C066-1381-A0389BEE92EF}"/>
                </a:ext>
              </a:extLst>
            </p:cNvPr>
            <p:cNvSpPr/>
            <p:nvPr/>
          </p:nvSpPr>
          <p:spPr>
            <a:xfrm>
              <a:off x="4160033" y="3012248"/>
              <a:ext cx="2037989" cy="34537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 dirty="0">
                  <a:solidFill>
                    <a:srgbClr val="003A5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TVO</a:t>
              </a:r>
              <a:endParaRPr lang="en-US" sz="1100" dirty="0"/>
            </a:p>
          </p:txBody>
        </p:sp>
        <p:sp>
          <p:nvSpPr>
            <p:cNvPr id="37" name="Text 34">
              <a:extLst>
                <a:ext uri="{FF2B5EF4-FFF2-40B4-BE49-F238E27FC236}">
                  <a16:creationId xmlns:a16="http://schemas.microsoft.com/office/drawing/2014/main" id="{29E62EE0-278E-E195-916F-6532FADE339F}"/>
                </a:ext>
              </a:extLst>
            </p:cNvPr>
            <p:cNvSpPr/>
            <p:nvPr/>
          </p:nvSpPr>
          <p:spPr>
            <a:xfrm>
              <a:off x="4179635" y="3440799"/>
              <a:ext cx="2037989" cy="26862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00" b="1" dirty="0">
                  <a:latin typeface="Calibri" pitchFamily="34" charset="0"/>
                  <a:cs typeface="Calibri" pitchFamily="34" charset="-120"/>
                  <a:hlinkClick r:id="rId6"/>
                </a:rPr>
                <a:t>FORMULÁRIO RIC/FORM/ENG/004</a:t>
              </a:r>
              <a:endParaRPr lang="en-US" sz="1000" b="1" dirty="0">
                <a:latin typeface="Calibri" pitchFamily="34" charset="0"/>
                <a:cs typeface="Calibri" pitchFamily="34" charset="-120"/>
              </a:endParaRPr>
            </a:p>
          </p:txBody>
        </p:sp>
        <p:sp>
          <p:nvSpPr>
            <p:cNvPr id="39" name="Shape 36">
              <a:extLst>
                <a:ext uri="{FF2B5EF4-FFF2-40B4-BE49-F238E27FC236}">
                  <a16:creationId xmlns:a16="http://schemas.microsoft.com/office/drawing/2014/main" id="{6A95785B-7E64-6D1E-C470-8363768E4EB1}"/>
                </a:ext>
              </a:extLst>
            </p:cNvPr>
            <p:cNvSpPr/>
            <p:nvPr/>
          </p:nvSpPr>
          <p:spPr>
            <a:xfrm>
              <a:off x="6501170" y="2888208"/>
              <a:ext cx="2215205" cy="88261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A6E2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40" name="Shape 37">
              <a:extLst>
                <a:ext uri="{FF2B5EF4-FFF2-40B4-BE49-F238E27FC236}">
                  <a16:creationId xmlns:a16="http://schemas.microsoft.com/office/drawing/2014/main" id="{95ADE942-D144-EA2B-9965-641EF432A170}"/>
                </a:ext>
              </a:extLst>
            </p:cNvPr>
            <p:cNvSpPr/>
            <p:nvPr/>
          </p:nvSpPr>
          <p:spPr>
            <a:xfrm>
              <a:off x="6501170" y="2888208"/>
              <a:ext cx="2215205" cy="168847"/>
            </a:xfrm>
            <a:prstGeom prst="rect">
              <a:avLst/>
            </a:prstGeom>
            <a:solidFill>
              <a:srgbClr val="00A6E2"/>
            </a:solidFill>
            <a:ln/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41" name="Text 38">
              <a:extLst>
                <a:ext uri="{FF2B5EF4-FFF2-40B4-BE49-F238E27FC236}">
                  <a16:creationId xmlns:a16="http://schemas.microsoft.com/office/drawing/2014/main" id="{020C1003-623A-B65D-7931-489746CA3BF8}"/>
                </a:ext>
              </a:extLst>
            </p:cNvPr>
            <p:cNvSpPr/>
            <p:nvPr/>
          </p:nvSpPr>
          <p:spPr>
            <a:xfrm>
              <a:off x="6572057" y="2888208"/>
              <a:ext cx="2037989" cy="1688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Etapa 06</a:t>
              </a:r>
              <a:endParaRPr lang="en-US" sz="800" dirty="0"/>
            </a:p>
          </p:txBody>
        </p:sp>
        <p:sp>
          <p:nvSpPr>
            <p:cNvPr id="42" name="Text 39">
              <a:extLst>
                <a:ext uri="{FF2B5EF4-FFF2-40B4-BE49-F238E27FC236}">
                  <a16:creationId xmlns:a16="http://schemas.microsoft.com/office/drawing/2014/main" id="{FB4FF078-8097-F7BE-3F30-5BC39D9B3A28}"/>
                </a:ext>
              </a:extLst>
            </p:cNvPr>
            <p:cNvSpPr/>
            <p:nvPr/>
          </p:nvSpPr>
          <p:spPr>
            <a:xfrm>
              <a:off x="6572057" y="3019934"/>
              <a:ext cx="2037989" cy="34537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 dirty="0">
                  <a:solidFill>
                    <a:srgbClr val="003A5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Contrapartida</a:t>
              </a:r>
              <a:endParaRPr lang="en-US" sz="1100" dirty="0"/>
            </a:p>
          </p:txBody>
        </p:sp>
        <p:sp>
          <p:nvSpPr>
            <p:cNvPr id="44" name="Shape 41">
              <a:extLst>
                <a:ext uri="{FF2B5EF4-FFF2-40B4-BE49-F238E27FC236}">
                  <a16:creationId xmlns:a16="http://schemas.microsoft.com/office/drawing/2014/main" id="{4795D6E4-EBBA-D235-22B2-18FD74F908B6}"/>
                </a:ext>
              </a:extLst>
            </p:cNvPr>
            <p:cNvSpPr/>
            <p:nvPr/>
          </p:nvSpPr>
          <p:spPr>
            <a:xfrm>
              <a:off x="342900" y="3985716"/>
              <a:ext cx="1240515" cy="882611"/>
            </a:xfrm>
            <a:prstGeom prst="rect">
              <a:avLst/>
            </a:prstGeom>
            <a:solidFill>
              <a:srgbClr val="62CFE5"/>
            </a:solidFill>
            <a:ln/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45" name="Text 42">
              <a:extLst>
                <a:ext uri="{FF2B5EF4-FFF2-40B4-BE49-F238E27FC236}">
                  <a16:creationId xmlns:a16="http://schemas.microsoft.com/office/drawing/2014/main" id="{D24DF855-B2B3-AEF3-5693-99A7E5490DC8}"/>
                </a:ext>
              </a:extLst>
            </p:cNvPr>
            <p:cNvSpPr/>
            <p:nvPr/>
          </p:nvSpPr>
          <p:spPr>
            <a:xfrm>
              <a:off x="342900" y="3985716"/>
              <a:ext cx="1240515" cy="882611"/>
            </a:xfrm>
            <a:prstGeom prst="rect">
              <a:avLst/>
            </a:prstGeom>
            <a:noFill/>
            <a:ln/>
          </p:spPr>
          <p:txBody>
            <a:bodyPr wrap="square" lIns="50800" tIns="50800" rIns="50800" bIns="50800" rtlCol="0" anchor="ctr"/>
            <a:lstStyle/>
            <a:p>
              <a:pPr marL="0" indent="0" algn="ctr">
                <a:buNone/>
              </a:pPr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FASE 3: FINALIZAÇÃO E RECEBIMENTO</a:t>
              </a:r>
              <a:endParaRPr lang="en-US" sz="850" dirty="0"/>
            </a:p>
          </p:txBody>
        </p:sp>
        <p:sp>
          <p:nvSpPr>
            <p:cNvPr id="46" name="Shape 43">
              <a:extLst>
                <a:ext uri="{FF2B5EF4-FFF2-40B4-BE49-F238E27FC236}">
                  <a16:creationId xmlns:a16="http://schemas.microsoft.com/office/drawing/2014/main" id="{C3E955D2-1C75-9356-FA1C-D97CD0301B7D}"/>
                </a:ext>
              </a:extLst>
            </p:cNvPr>
            <p:cNvSpPr/>
            <p:nvPr/>
          </p:nvSpPr>
          <p:spPr>
            <a:xfrm>
              <a:off x="1716327" y="3985716"/>
              <a:ext cx="2215205" cy="88261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62CFE5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47" name="Shape 44">
              <a:extLst>
                <a:ext uri="{FF2B5EF4-FFF2-40B4-BE49-F238E27FC236}">
                  <a16:creationId xmlns:a16="http://schemas.microsoft.com/office/drawing/2014/main" id="{360BDE38-7E51-8F08-DD78-9F19A7A5C64C}"/>
                </a:ext>
              </a:extLst>
            </p:cNvPr>
            <p:cNvSpPr/>
            <p:nvPr/>
          </p:nvSpPr>
          <p:spPr>
            <a:xfrm>
              <a:off x="1716327" y="3985716"/>
              <a:ext cx="2215205" cy="168847"/>
            </a:xfrm>
            <a:prstGeom prst="rect">
              <a:avLst/>
            </a:prstGeom>
            <a:solidFill>
              <a:srgbClr val="62CFE5"/>
            </a:solidFill>
            <a:ln/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48" name="Text 45">
              <a:extLst>
                <a:ext uri="{FF2B5EF4-FFF2-40B4-BE49-F238E27FC236}">
                  <a16:creationId xmlns:a16="http://schemas.microsoft.com/office/drawing/2014/main" id="{2A513BCA-E90F-81E7-6F1C-296CD9A03680}"/>
                </a:ext>
              </a:extLst>
            </p:cNvPr>
            <p:cNvSpPr/>
            <p:nvPr/>
          </p:nvSpPr>
          <p:spPr>
            <a:xfrm>
              <a:off x="1787214" y="3985716"/>
              <a:ext cx="2037989" cy="1688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Etapa 07</a:t>
              </a:r>
              <a:endParaRPr lang="en-US" sz="800" dirty="0"/>
            </a:p>
          </p:txBody>
        </p:sp>
        <p:sp>
          <p:nvSpPr>
            <p:cNvPr id="49" name="Text 46">
              <a:extLst>
                <a:ext uri="{FF2B5EF4-FFF2-40B4-BE49-F238E27FC236}">
                  <a16:creationId xmlns:a16="http://schemas.microsoft.com/office/drawing/2014/main" id="{0879BA45-4676-CFA0-212F-EE4A851D1BEA}"/>
                </a:ext>
              </a:extLst>
            </p:cNvPr>
            <p:cNvSpPr/>
            <p:nvPr/>
          </p:nvSpPr>
          <p:spPr>
            <a:xfrm>
              <a:off x="1796074" y="4097819"/>
              <a:ext cx="2037989" cy="313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 dirty="0">
                  <a:solidFill>
                    <a:srgbClr val="003A5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Interligações</a:t>
              </a:r>
              <a:endParaRPr lang="en-US" sz="1100" dirty="0"/>
            </a:p>
          </p:txBody>
        </p:sp>
        <p:sp>
          <p:nvSpPr>
            <p:cNvPr id="50" name="Text 47">
              <a:extLst>
                <a:ext uri="{FF2B5EF4-FFF2-40B4-BE49-F238E27FC236}">
                  <a16:creationId xmlns:a16="http://schemas.microsoft.com/office/drawing/2014/main" id="{900B7DA4-8F69-168E-CE99-FC1CD84060CF}"/>
                </a:ext>
              </a:extLst>
            </p:cNvPr>
            <p:cNvSpPr/>
            <p:nvPr/>
          </p:nvSpPr>
          <p:spPr>
            <a:xfrm>
              <a:off x="1787213" y="4589517"/>
              <a:ext cx="2037989" cy="26862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00" b="1" dirty="0">
                  <a:latin typeface="Calibri" pitchFamily="34" charset="0"/>
                  <a:cs typeface="Calibri" pitchFamily="34" charset="-120"/>
                  <a:hlinkClick r:id="rId7"/>
                </a:rPr>
                <a:t>FORMULÁRIO RIC/FORM/ENG/005</a:t>
              </a:r>
              <a:endParaRPr lang="en-US" sz="1000" b="1" dirty="0">
                <a:latin typeface="Calibri" pitchFamily="34" charset="0"/>
                <a:cs typeface="Calibri" pitchFamily="34" charset="-120"/>
              </a:endParaRPr>
            </a:p>
          </p:txBody>
        </p:sp>
        <p:sp>
          <p:nvSpPr>
            <p:cNvPr id="52" name="Shape 49">
              <a:extLst>
                <a:ext uri="{FF2B5EF4-FFF2-40B4-BE49-F238E27FC236}">
                  <a16:creationId xmlns:a16="http://schemas.microsoft.com/office/drawing/2014/main" id="{D6447418-C4BD-77B4-CC63-64DC6E674F11}"/>
                </a:ext>
              </a:extLst>
            </p:cNvPr>
            <p:cNvSpPr/>
            <p:nvPr/>
          </p:nvSpPr>
          <p:spPr>
            <a:xfrm>
              <a:off x="4108749" y="3985716"/>
              <a:ext cx="2215205" cy="88261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62CFE5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53" name="Shape 50">
              <a:extLst>
                <a:ext uri="{FF2B5EF4-FFF2-40B4-BE49-F238E27FC236}">
                  <a16:creationId xmlns:a16="http://schemas.microsoft.com/office/drawing/2014/main" id="{284515EB-635A-3E8E-6CEE-9EA98116D30F}"/>
                </a:ext>
              </a:extLst>
            </p:cNvPr>
            <p:cNvSpPr/>
            <p:nvPr/>
          </p:nvSpPr>
          <p:spPr>
            <a:xfrm>
              <a:off x="4108749" y="3985716"/>
              <a:ext cx="2215205" cy="168847"/>
            </a:xfrm>
            <a:prstGeom prst="rect">
              <a:avLst/>
            </a:prstGeom>
            <a:solidFill>
              <a:srgbClr val="62CFE5"/>
            </a:solidFill>
            <a:ln/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54" name="Text 51">
              <a:extLst>
                <a:ext uri="{FF2B5EF4-FFF2-40B4-BE49-F238E27FC236}">
                  <a16:creationId xmlns:a16="http://schemas.microsoft.com/office/drawing/2014/main" id="{A6E6EB8F-3A26-C968-E9BC-DFAAB502C503}"/>
                </a:ext>
              </a:extLst>
            </p:cNvPr>
            <p:cNvSpPr/>
            <p:nvPr/>
          </p:nvSpPr>
          <p:spPr>
            <a:xfrm>
              <a:off x="4179635" y="3985716"/>
              <a:ext cx="2037989" cy="1688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Etapa 08</a:t>
              </a:r>
              <a:endParaRPr lang="en-US" sz="800" dirty="0"/>
            </a:p>
          </p:txBody>
        </p:sp>
        <p:sp>
          <p:nvSpPr>
            <p:cNvPr id="55" name="Text 52">
              <a:extLst>
                <a:ext uri="{FF2B5EF4-FFF2-40B4-BE49-F238E27FC236}">
                  <a16:creationId xmlns:a16="http://schemas.microsoft.com/office/drawing/2014/main" id="{003588BA-D157-59D4-8B1D-3D60EE489C7E}"/>
                </a:ext>
              </a:extLst>
            </p:cNvPr>
            <p:cNvSpPr/>
            <p:nvPr/>
          </p:nvSpPr>
          <p:spPr>
            <a:xfrm>
              <a:off x="4197356" y="4081651"/>
              <a:ext cx="2037989" cy="34537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 dirty="0">
                  <a:solidFill>
                    <a:srgbClr val="003A5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Individualização</a:t>
              </a:r>
              <a:endParaRPr lang="en-US" sz="1100" dirty="0"/>
            </a:p>
          </p:txBody>
        </p:sp>
        <p:sp>
          <p:nvSpPr>
            <p:cNvPr id="56" name="Text 53">
              <a:extLst>
                <a:ext uri="{FF2B5EF4-FFF2-40B4-BE49-F238E27FC236}">
                  <a16:creationId xmlns:a16="http://schemas.microsoft.com/office/drawing/2014/main" id="{AA581B91-093E-A8AD-498D-D28DEBACB6EC}"/>
                </a:ext>
              </a:extLst>
            </p:cNvPr>
            <p:cNvSpPr/>
            <p:nvPr/>
          </p:nvSpPr>
          <p:spPr>
            <a:xfrm>
              <a:off x="4108749" y="4522957"/>
              <a:ext cx="2215206" cy="4214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700" b="1" dirty="0">
                  <a:latin typeface="Calibri" pitchFamily="34" charset="0"/>
                  <a:cs typeface="Calibri" pitchFamily="34" charset="-120"/>
                  <a:hlinkClick r:id="rId8"/>
                </a:rPr>
                <a:t>FORMULÁRIO RIC/FORM/ENG/006</a:t>
              </a:r>
              <a:r>
                <a:rPr lang="en-US" sz="700" b="1" dirty="0">
                  <a:latin typeface="Calibri" pitchFamily="34" charset="0"/>
                  <a:cs typeface="Calibri" pitchFamily="34" charset="-120"/>
                </a:rPr>
                <a:t>: VERTICAIS</a:t>
              </a:r>
            </a:p>
            <a:p>
              <a:pPr algn="ctr"/>
              <a:r>
                <a:rPr lang="en-US" sz="700" b="1" dirty="0">
                  <a:latin typeface="Calibri" pitchFamily="34" charset="0"/>
                  <a:cs typeface="Calibri" pitchFamily="34" charset="-120"/>
                  <a:hlinkClick r:id="rId9"/>
                </a:rPr>
                <a:t>FORUMLÁRIO RIC/FORM/ENG/007</a:t>
              </a:r>
              <a:r>
                <a:rPr lang="en-US" sz="700" b="1" dirty="0">
                  <a:latin typeface="Calibri" pitchFamily="34" charset="0"/>
                  <a:cs typeface="Calibri" pitchFamily="34" charset="-120"/>
                </a:rPr>
                <a:t>: UND. HABITACIONAIS</a:t>
              </a:r>
            </a:p>
            <a:p>
              <a:pPr algn="ctr"/>
              <a:r>
                <a:rPr lang="en-US" sz="700" b="1" dirty="0">
                  <a:latin typeface="Calibri" pitchFamily="34" charset="0"/>
                  <a:cs typeface="Calibri" pitchFamily="34" charset="-120"/>
                  <a:hlinkClick r:id="rId10"/>
                </a:rPr>
                <a:t>FORMULÁRIO RIC/FORM/ENG/008</a:t>
              </a:r>
              <a:r>
                <a:rPr lang="en-US" sz="700" b="1" dirty="0">
                  <a:latin typeface="Calibri" pitchFamily="34" charset="0"/>
                  <a:cs typeface="Calibri" pitchFamily="34" charset="-120"/>
                </a:rPr>
                <a:t>: LOTEAMENTOS</a:t>
              </a:r>
            </a:p>
            <a:p>
              <a:pPr marL="0" indent="0" algn="ctr">
                <a:buNone/>
              </a:pPr>
              <a:endParaRPr lang="en-US" sz="1000" b="1" dirty="0">
                <a:latin typeface="Calibri" pitchFamily="34" charset="0"/>
                <a:cs typeface="Calibri" pitchFamily="34" charset="-120"/>
              </a:endParaRPr>
            </a:p>
          </p:txBody>
        </p:sp>
        <p:sp>
          <p:nvSpPr>
            <p:cNvPr id="58" name="Shape 55">
              <a:extLst>
                <a:ext uri="{FF2B5EF4-FFF2-40B4-BE49-F238E27FC236}">
                  <a16:creationId xmlns:a16="http://schemas.microsoft.com/office/drawing/2014/main" id="{AAB438FC-EF50-F074-375E-2A45F8696A6C}"/>
                </a:ext>
              </a:extLst>
            </p:cNvPr>
            <p:cNvSpPr/>
            <p:nvPr/>
          </p:nvSpPr>
          <p:spPr>
            <a:xfrm>
              <a:off x="6501170" y="3985716"/>
              <a:ext cx="2215205" cy="88261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62CFE5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59" name="Shape 56">
              <a:extLst>
                <a:ext uri="{FF2B5EF4-FFF2-40B4-BE49-F238E27FC236}">
                  <a16:creationId xmlns:a16="http://schemas.microsoft.com/office/drawing/2014/main" id="{1DA1C590-3385-2AD1-974C-BB866AB00D78}"/>
                </a:ext>
              </a:extLst>
            </p:cNvPr>
            <p:cNvSpPr/>
            <p:nvPr/>
          </p:nvSpPr>
          <p:spPr>
            <a:xfrm>
              <a:off x="6501170" y="3985716"/>
              <a:ext cx="2215205" cy="168847"/>
            </a:xfrm>
            <a:prstGeom prst="rect">
              <a:avLst/>
            </a:prstGeom>
            <a:solidFill>
              <a:srgbClr val="62CFE5"/>
            </a:solidFill>
            <a:ln/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60" name="Text 57">
              <a:extLst>
                <a:ext uri="{FF2B5EF4-FFF2-40B4-BE49-F238E27FC236}">
                  <a16:creationId xmlns:a16="http://schemas.microsoft.com/office/drawing/2014/main" id="{7629BE52-28B7-0E8D-C651-58C97BCA43F9}"/>
                </a:ext>
              </a:extLst>
            </p:cNvPr>
            <p:cNvSpPr/>
            <p:nvPr/>
          </p:nvSpPr>
          <p:spPr>
            <a:xfrm>
              <a:off x="6572057" y="3985716"/>
              <a:ext cx="2037989" cy="1688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Etapa 09</a:t>
              </a:r>
              <a:endParaRPr lang="en-US" sz="800" dirty="0"/>
            </a:p>
          </p:txBody>
        </p:sp>
        <p:sp>
          <p:nvSpPr>
            <p:cNvPr id="61" name="Text 58">
              <a:extLst>
                <a:ext uri="{FF2B5EF4-FFF2-40B4-BE49-F238E27FC236}">
                  <a16:creationId xmlns:a16="http://schemas.microsoft.com/office/drawing/2014/main" id="{4C370FFF-0AFB-2A49-8548-DF9579C3960B}"/>
                </a:ext>
              </a:extLst>
            </p:cNvPr>
            <p:cNvSpPr/>
            <p:nvPr/>
          </p:nvSpPr>
          <p:spPr>
            <a:xfrm>
              <a:off x="6572040" y="4096490"/>
              <a:ext cx="2037989" cy="31094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 dirty="0">
                  <a:solidFill>
                    <a:srgbClr val="003A5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Recebimento</a:t>
              </a:r>
              <a:endParaRPr lang="en-US" sz="1100" dirty="0"/>
            </a:p>
          </p:txBody>
        </p:sp>
        <p:sp>
          <p:nvSpPr>
            <p:cNvPr id="62" name="Text 59">
              <a:extLst>
                <a:ext uri="{FF2B5EF4-FFF2-40B4-BE49-F238E27FC236}">
                  <a16:creationId xmlns:a16="http://schemas.microsoft.com/office/drawing/2014/main" id="{D571632B-D0AD-5FEB-074B-9BAE71AEF461}"/>
                </a:ext>
              </a:extLst>
            </p:cNvPr>
            <p:cNvSpPr/>
            <p:nvPr/>
          </p:nvSpPr>
          <p:spPr>
            <a:xfrm>
              <a:off x="6572057" y="4473480"/>
              <a:ext cx="2037989" cy="26862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00" b="1" dirty="0">
                  <a:latin typeface="Calibri" pitchFamily="34" charset="0"/>
                  <a:cs typeface="Calibri" pitchFamily="34" charset="-120"/>
                  <a:hlinkClick r:id="rId11"/>
                </a:rPr>
                <a:t>FORMULÁRIO RIC/FORM/ENG/009</a:t>
              </a:r>
              <a:endParaRPr lang="en-US" sz="1000" b="1" dirty="0">
                <a:latin typeface="Calibri" pitchFamily="34" charset="0"/>
                <a:cs typeface="Calibri" pitchFamily="34" charset="-120"/>
              </a:endParaRPr>
            </a:p>
          </p:txBody>
        </p:sp>
      </p:grpSp>
      <p:pic>
        <p:nvPicPr>
          <p:cNvPr id="67" name="Imagem 66">
            <a:extLst>
              <a:ext uri="{FF2B5EF4-FFF2-40B4-BE49-F238E27FC236}">
                <a16:creationId xmlns:a16="http://schemas.microsoft.com/office/drawing/2014/main" id="{64594403-37AA-C001-C621-5301BC66602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1385" t="38300" r="14385" b="38621"/>
          <a:stretch>
            <a:fillRect/>
          </a:stretch>
        </p:blipFill>
        <p:spPr>
          <a:xfrm>
            <a:off x="7491758" y="247285"/>
            <a:ext cx="1402307" cy="503903"/>
          </a:xfrm>
          <a:prstGeom prst="rect">
            <a:avLst/>
          </a:prstGeom>
        </p:spPr>
      </p:pic>
      <p:sp>
        <p:nvSpPr>
          <p:cNvPr id="69" name="Text 3">
            <a:extLst>
              <a:ext uri="{FF2B5EF4-FFF2-40B4-BE49-F238E27FC236}">
                <a16:creationId xmlns:a16="http://schemas.microsoft.com/office/drawing/2014/main" id="{B34E1E67-F42D-5D7E-481A-81D3282F4FA0}"/>
              </a:ext>
            </a:extLst>
          </p:cNvPr>
          <p:cNvSpPr/>
          <p:nvPr/>
        </p:nvSpPr>
        <p:spPr>
          <a:xfrm>
            <a:off x="342900" y="866727"/>
            <a:ext cx="8385464" cy="365952"/>
          </a:xfrm>
          <a:prstGeom prst="rect">
            <a:avLst/>
          </a:prstGeom>
          <a:solidFill>
            <a:srgbClr val="00A6E2"/>
          </a:solidFill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1050" b="1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Para acessar os arquivos editáveis, basta clicar sobre o nome do formulário e baixar o documento.</a:t>
            </a:r>
            <a:endParaRPr lang="en-US" sz="1050" b="1" dirty="0">
              <a:solidFill>
                <a:schemeClr val="bg1"/>
              </a:solidFill>
              <a:latin typeface="Calibri" pitchFamily="34" charset="0"/>
              <a:cs typeface="Calibri" pitchFamily="34" charset="-120"/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B1F94610-B149-E430-42E5-E51B813E6DE3}"/>
              </a:ext>
            </a:extLst>
          </p:cNvPr>
          <p:cNvSpPr/>
          <p:nvPr/>
        </p:nvSpPr>
        <p:spPr>
          <a:xfrm>
            <a:off x="1729847" y="1887868"/>
            <a:ext cx="2037989" cy="2956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TAXA: R$ 201,10</a:t>
            </a:r>
            <a:endParaRPr lang="en-US" sz="1000" b="1" dirty="0"/>
          </a:p>
        </p:txBody>
      </p:sp>
      <p:sp>
        <p:nvSpPr>
          <p:cNvPr id="38" name="Text 9">
            <a:extLst>
              <a:ext uri="{FF2B5EF4-FFF2-40B4-BE49-F238E27FC236}">
                <a16:creationId xmlns:a16="http://schemas.microsoft.com/office/drawing/2014/main" id="{C6154E45-696B-EAAD-77EA-AF8CE93F012C}"/>
              </a:ext>
            </a:extLst>
          </p:cNvPr>
          <p:cNvSpPr/>
          <p:nvPr/>
        </p:nvSpPr>
        <p:spPr>
          <a:xfrm>
            <a:off x="4179635" y="1927760"/>
            <a:ext cx="2037988" cy="2956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TAXA: CONFORME NÚMERO DE UNIDADES</a:t>
            </a:r>
            <a:endParaRPr lang="en-US" sz="1000" b="1" dirty="0"/>
          </a:p>
        </p:txBody>
      </p:sp>
      <p:sp>
        <p:nvSpPr>
          <p:cNvPr id="43" name="Text 9">
            <a:extLst>
              <a:ext uri="{FF2B5EF4-FFF2-40B4-BE49-F238E27FC236}">
                <a16:creationId xmlns:a16="http://schemas.microsoft.com/office/drawing/2014/main" id="{EB22EAC5-01EF-69C5-538B-502AF23ECAE9}"/>
              </a:ext>
            </a:extLst>
          </p:cNvPr>
          <p:cNvSpPr/>
          <p:nvPr/>
        </p:nvSpPr>
        <p:spPr>
          <a:xfrm>
            <a:off x="6572041" y="1911844"/>
            <a:ext cx="2037988" cy="2956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ISENTO DE TAXA</a:t>
            </a:r>
            <a:endParaRPr lang="en-US" sz="1000" b="1" dirty="0"/>
          </a:p>
        </p:txBody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5A0E7185-9141-1AF5-FA4D-9782851B7ABA}"/>
              </a:ext>
            </a:extLst>
          </p:cNvPr>
          <p:cNvSpPr/>
          <p:nvPr/>
        </p:nvSpPr>
        <p:spPr>
          <a:xfrm>
            <a:off x="1798781" y="3161878"/>
            <a:ext cx="2037988" cy="2956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ISENTO DE TAXA</a:t>
            </a:r>
            <a:endParaRPr lang="en-US" sz="1000" b="1" dirty="0"/>
          </a:p>
        </p:txBody>
      </p:sp>
      <p:sp>
        <p:nvSpPr>
          <p:cNvPr id="31" name="Text 9">
            <a:extLst>
              <a:ext uri="{FF2B5EF4-FFF2-40B4-BE49-F238E27FC236}">
                <a16:creationId xmlns:a16="http://schemas.microsoft.com/office/drawing/2014/main" id="{E8F5BB77-0893-8E8D-F53D-EDB818DCE373}"/>
              </a:ext>
            </a:extLst>
          </p:cNvPr>
          <p:cNvSpPr/>
          <p:nvPr/>
        </p:nvSpPr>
        <p:spPr>
          <a:xfrm>
            <a:off x="4202993" y="3091164"/>
            <a:ext cx="2037988" cy="2956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ISENTO DE TAXA</a:t>
            </a:r>
            <a:endParaRPr lang="en-US" sz="1000" b="1" dirty="0"/>
          </a:p>
        </p:txBody>
      </p:sp>
      <p:sp>
        <p:nvSpPr>
          <p:cNvPr id="113" name="Text 9">
            <a:extLst>
              <a:ext uri="{FF2B5EF4-FFF2-40B4-BE49-F238E27FC236}">
                <a16:creationId xmlns:a16="http://schemas.microsoft.com/office/drawing/2014/main" id="{99F7F324-36E6-2847-1E51-FEC02A7D272C}"/>
              </a:ext>
            </a:extLst>
          </p:cNvPr>
          <p:cNvSpPr/>
          <p:nvPr/>
        </p:nvSpPr>
        <p:spPr>
          <a:xfrm>
            <a:off x="6572058" y="3104342"/>
            <a:ext cx="2037988" cy="2956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CONFORME LEI 830/2018</a:t>
            </a:r>
            <a:endParaRPr lang="en-US" sz="1000" b="1" dirty="0"/>
          </a:p>
        </p:txBody>
      </p:sp>
      <p:sp>
        <p:nvSpPr>
          <p:cNvPr id="114" name="Text 9">
            <a:extLst>
              <a:ext uri="{FF2B5EF4-FFF2-40B4-BE49-F238E27FC236}">
                <a16:creationId xmlns:a16="http://schemas.microsoft.com/office/drawing/2014/main" id="{79C075C9-DE89-6912-5FB5-A6EE4E880D1B}"/>
              </a:ext>
            </a:extLst>
          </p:cNvPr>
          <p:cNvSpPr/>
          <p:nvPr/>
        </p:nvSpPr>
        <p:spPr>
          <a:xfrm>
            <a:off x="1804935" y="4319225"/>
            <a:ext cx="2037988" cy="2956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TAXA CALCULADA CONFORME PROJETOS</a:t>
            </a:r>
            <a:endParaRPr lang="en-US" sz="1000" b="1" dirty="0"/>
          </a:p>
        </p:txBody>
      </p:sp>
      <p:sp>
        <p:nvSpPr>
          <p:cNvPr id="115" name="Text 9">
            <a:extLst>
              <a:ext uri="{FF2B5EF4-FFF2-40B4-BE49-F238E27FC236}">
                <a16:creationId xmlns:a16="http://schemas.microsoft.com/office/drawing/2014/main" id="{A5110DB3-B878-B183-A88F-1BA5A91D8C5B}"/>
              </a:ext>
            </a:extLst>
          </p:cNvPr>
          <p:cNvSpPr/>
          <p:nvPr/>
        </p:nvSpPr>
        <p:spPr>
          <a:xfrm>
            <a:off x="6572058" y="4234745"/>
            <a:ext cx="2037988" cy="2956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ISENTO DE TAXA</a:t>
            </a:r>
            <a:endParaRPr lang="en-US" sz="1000" b="1" dirty="0"/>
          </a:p>
        </p:txBody>
      </p:sp>
      <p:sp>
        <p:nvSpPr>
          <p:cNvPr id="116" name="Text 9">
            <a:extLst>
              <a:ext uri="{FF2B5EF4-FFF2-40B4-BE49-F238E27FC236}">
                <a16:creationId xmlns:a16="http://schemas.microsoft.com/office/drawing/2014/main" id="{1E99753E-4693-37EC-B4E9-21491968A618}"/>
              </a:ext>
            </a:extLst>
          </p:cNvPr>
          <p:cNvSpPr/>
          <p:nvPr/>
        </p:nvSpPr>
        <p:spPr>
          <a:xfrm>
            <a:off x="4179632" y="4234746"/>
            <a:ext cx="2037988" cy="2956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ISENTO DE TAXA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99456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6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5">
            <a:extLst>
              <a:ext uri="{FF2B5EF4-FFF2-40B4-BE49-F238E27FC236}">
                <a16:creationId xmlns:a16="http://schemas.microsoft.com/office/drawing/2014/main" id="{EF59CE7C-AC2E-3727-C86B-67A53D1D7B97}"/>
              </a:ext>
            </a:extLst>
          </p:cNvPr>
          <p:cNvSpPr/>
          <p:nvPr/>
        </p:nvSpPr>
        <p:spPr>
          <a:xfrm>
            <a:off x="510540" y="380426"/>
            <a:ext cx="4706268" cy="26764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FFFFFF"/>
                </a:solidFill>
                <a:latin typeface="Montserrat" pitchFamily="34" charset="0"/>
              </a:rPr>
              <a:t>Contatos e Referências</a:t>
            </a:r>
            <a:endParaRPr lang="en-US" dirty="0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4E913BCA-5E9C-625C-574D-DBA65008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85" t="38300" r="14385" b="38621"/>
          <a:stretch>
            <a:fillRect/>
          </a:stretch>
        </p:blipFill>
        <p:spPr>
          <a:xfrm>
            <a:off x="7491758" y="247285"/>
            <a:ext cx="1402307" cy="503903"/>
          </a:xfrm>
          <a:prstGeom prst="rect">
            <a:avLst/>
          </a:prstGeom>
        </p:spPr>
      </p:pic>
      <p:grpSp>
        <p:nvGrpSpPr>
          <p:cNvPr id="40" name="Agrupar 39">
            <a:extLst>
              <a:ext uri="{FF2B5EF4-FFF2-40B4-BE49-F238E27FC236}">
                <a16:creationId xmlns:a16="http://schemas.microsoft.com/office/drawing/2014/main" id="{3DA69609-4578-3A4C-50D0-C09264003F59}"/>
              </a:ext>
            </a:extLst>
          </p:cNvPr>
          <p:cNvGrpSpPr/>
          <p:nvPr/>
        </p:nvGrpSpPr>
        <p:grpSpPr>
          <a:xfrm>
            <a:off x="568608" y="1044565"/>
            <a:ext cx="8232492" cy="3736124"/>
            <a:chOff x="568608" y="1262185"/>
            <a:chExt cx="8232492" cy="3518504"/>
          </a:xfrm>
        </p:grpSpPr>
        <p:sp>
          <p:nvSpPr>
            <p:cNvPr id="2" name="Shape 0"/>
            <p:cNvSpPr/>
            <p:nvPr/>
          </p:nvSpPr>
          <p:spPr>
            <a:xfrm>
              <a:off x="568608" y="1353624"/>
              <a:ext cx="8118192" cy="3325056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Shape 3"/>
            <p:cNvSpPr/>
            <p:nvPr/>
          </p:nvSpPr>
          <p:spPr>
            <a:xfrm>
              <a:off x="568608" y="1262185"/>
              <a:ext cx="8118192" cy="73151"/>
            </a:xfrm>
            <a:prstGeom prst="rect">
              <a:avLst/>
            </a:prstGeom>
            <a:solidFill>
              <a:srgbClr val="00A6E2"/>
            </a:solidFill>
            <a:ln/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 4"/>
            <p:cNvSpPr/>
            <p:nvPr/>
          </p:nvSpPr>
          <p:spPr>
            <a:xfrm>
              <a:off x="777240" y="1702734"/>
              <a:ext cx="384048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750" b="1" dirty="0">
                  <a:solidFill>
                    <a:srgbClr val="00A6E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PROTOCOLO DE ENGENHARIA</a:t>
              </a:r>
              <a:endParaRPr lang="en-US" sz="750" dirty="0"/>
            </a:p>
          </p:txBody>
        </p:sp>
        <p:sp>
          <p:nvSpPr>
            <p:cNvPr id="8" name="Text 5"/>
            <p:cNvSpPr/>
            <p:nvPr/>
          </p:nvSpPr>
          <p:spPr>
            <a:xfrm>
              <a:off x="777240" y="1885614"/>
              <a:ext cx="384048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50" b="1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  <a:hlinkClick r:id="rId4"/>
                </a:rPr>
                <a:t>protocolo.eng@ricambiental.com.br</a:t>
              </a:r>
              <a:endParaRPr lang="en-US" sz="950" b="1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777240" y="2233086"/>
              <a:ext cx="384048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750" b="1" dirty="0">
                  <a:solidFill>
                    <a:srgbClr val="00A6E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TELEFONE</a:t>
              </a:r>
              <a:endParaRPr lang="en-US" sz="75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777240" y="2415966"/>
              <a:ext cx="384048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50" b="1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(14) 3434-0220</a:t>
              </a:r>
              <a:endParaRPr lang="en-US" sz="950" b="1" dirty="0">
                <a:solidFill>
                  <a:srgbClr val="003A52"/>
                </a:solidFill>
              </a:endParaRPr>
            </a:p>
          </p:txBody>
        </p:sp>
        <p:sp>
          <p:nvSpPr>
            <p:cNvPr id="11" name="Text 8"/>
            <p:cNvSpPr/>
            <p:nvPr/>
          </p:nvSpPr>
          <p:spPr>
            <a:xfrm>
              <a:off x="777240" y="2863824"/>
              <a:ext cx="384048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750" b="1" dirty="0">
                  <a:solidFill>
                    <a:srgbClr val="00A6E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WEBSITE</a:t>
              </a:r>
              <a:endParaRPr lang="en-US" sz="750" dirty="0"/>
            </a:p>
          </p:txBody>
        </p:sp>
        <p:sp>
          <p:nvSpPr>
            <p:cNvPr id="12" name="Text 9"/>
            <p:cNvSpPr/>
            <p:nvPr/>
          </p:nvSpPr>
          <p:spPr>
            <a:xfrm>
              <a:off x="777240" y="3046704"/>
              <a:ext cx="384048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000" b="1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  <a:hlinkClick r:id="rId5"/>
                </a:rPr>
                <a:t>www.ricambiental.</a:t>
              </a:r>
              <a:r>
                <a:rPr lang="en-US" sz="950" b="1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  <a:hlinkClick r:id="rId5"/>
                </a:rPr>
                <a:t>com</a:t>
              </a:r>
              <a:r>
                <a:rPr lang="en-US" sz="1000" b="1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  <a:hlinkClick r:id="rId5"/>
                </a:rPr>
                <a:t>.br</a:t>
              </a:r>
              <a:endParaRPr lang="en-US" sz="1000" b="1" dirty="0"/>
            </a:p>
          </p:txBody>
        </p:sp>
        <p:sp>
          <p:nvSpPr>
            <p:cNvPr id="14" name="Text 11"/>
            <p:cNvSpPr/>
            <p:nvPr/>
          </p:nvSpPr>
          <p:spPr>
            <a:xfrm>
              <a:off x="4892040" y="1885614"/>
              <a:ext cx="384048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endParaRPr lang="en-US" sz="1000" b="1" dirty="0"/>
            </a:p>
          </p:txBody>
        </p:sp>
        <p:sp>
          <p:nvSpPr>
            <p:cNvPr id="15" name="Text 12"/>
            <p:cNvSpPr/>
            <p:nvPr/>
          </p:nvSpPr>
          <p:spPr>
            <a:xfrm>
              <a:off x="4960620" y="1729759"/>
              <a:ext cx="384048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750" b="1" dirty="0">
                  <a:solidFill>
                    <a:srgbClr val="00A6E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ENDEREÇO RIC AMBIENTAL</a:t>
              </a:r>
              <a:endParaRPr lang="en-US" sz="750" dirty="0"/>
            </a:p>
          </p:txBody>
        </p:sp>
        <p:sp>
          <p:nvSpPr>
            <p:cNvPr id="16" name="Text 13"/>
            <p:cNvSpPr/>
            <p:nvPr/>
          </p:nvSpPr>
          <p:spPr>
            <a:xfrm>
              <a:off x="4960620" y="1912639"/>
              <a:ext cx="372618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50" b="1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Av. Rio Branco, 173 – Centro, Marília/SP</a:t>
              </a:r>
              <a:endParaRPr lang="en-US" sz="950" b="1" dirty="0">
                <a:solidFill>
                  <a:srgbClr val="003A52"/>
                </a:solidFill>
              </a:endParaRPr>
            </a:p>
          </p:txBody>
        </p:sp>
        <p:sp>
          <p:nvSpPr>
            <p:cNvPr id="17" name="Text 14"/>
            <p:cNvSpPr/>
            <p:nvPr/>
          </p:nvSpPr>
          <p:spPr>
            <a:xfrm>
              <a:off x="4960620" y="2884689"/>
              <a:ext cx="372618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750" b="1" dirty="0">
                  <a:solidFill>
                    <a:srgbClr val="00A6E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DOCUMENTO BASE</a:t>
              </a:r>
              <a:endParaRPr lang="en-US" sz="750" dirty="0"/>
            </a:p>
          </p:txBody>
        </p:sp>
        <p:sp>
          <p:nvSpPr>
            <p:cNvPr id="18" name="Text 15"/>
            <p:cNvSpPr/>
            <p:nvPr/>
          </p:nvSpPr>
          <p:spPr>
            <a:xfrm>
              <a:off x="4960620" y="3067568"/>
              <a:ext cx="372618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50" b="1" dirty="0">
                  <a:solidFill>
                    <a:srgbClr val="003A52"/>
                  </a:solidFill>
                </a:rPr>
                <a:t>Caderno Técnico do Empreendedor — RIC/CT/ENG/EMP/001 </a:t>
              </a:r>
            </a:p>
          </p:txBody>
        </p:sp>
        <p:sp>
          <p:nvSpPr>
            <p:cNvPr id="19" name="Shape 16"/>
            <p:cNvSpPr/>
            <p:nvPr/>
          </p:nvSpPr>
          <p:spPr>
            <a:xfrm>
              <a:off x="685800" y="3449040"/>
              <a:ext cx="3749040" cy="54864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" name="Text 17"/>
            <p:cNvSpPr/>
            <p:nvPr/>
          </p:nvSpPr>
          <p:spPr>
            <a:xfrm>
              <a:off x="777240" y="3522192"/>
              <a:ext cx="356616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750" b="1" dirty="0">
                  <a:solidFill>
                    <a:srgbClr val="00A6E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LEGISLAÇÃO</a:t>
              </a:r>
              <a:endParaRPr lang="en-US" sz="750" dirty="0"/>
            </a:p>
          </p:txBody>
        </p:sp>
        <p:sp>
          <p:nvSpPr>
            <p:cNvPr id="21" name="Text 18"/>
            <p:cNvSpPr/>
            <p:nvPr/>
          </p:nvSpPr>
          <p:spPr>
            <a:xfrm>
              <a:off x="777240" y="3723360"/>
              <a:ext cx="365760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850" dirty="0">
                  <a:solidFill>
                    <a:srgbClr val="64748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LC nº 938/2022 · Dec. 14.440/2024 · Lei nº 7970/2016 · LC nº 830/2018</a:t>
              </a:r>
              <a:endParaRPr lang="en-US" sz="850" dirty="0"/>
            </a:p>
          </p:txBody>
        </p:sp>
        <p:sp>
          <p:nvSpPr>
            <p:cNvPr id="22" name="Shape 19"/>
            <p:cNvSpPr/>
            <p:nvPr/>
          </p:nvSpPr>
          <p:spPr>
            <a:xfrm>
              <a:off x="4800600" y="3449040"/>
              <a:ext cx="3749040" cy="54864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 20"/>
            <p:cNvSpPr/>
            <p:nvPr/>
          </p:nvSpPr>
          <p:spPr>
            <a:xfrm>
              <a:off x="4892040" y="3522192"/>
              <a:ext cx="3566160" cy="1828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750" b="1" dirty="0">
                  <a:solidFill>
                    <a:srgbClr val="00A6E2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NORMAS TÉCNICAS ABNT</a:t>
              </a:r>
              <a:endParaRPr lang="en-US" sz="750" dirty="0"/>
            </a:p>
          </p:txBody>
        </p:sp>
        <p:sp>
          <p:nvSpPr>
            <p:cNvPr id="24" name="Text 21"/>
            <p:cNvSpPr/>
            <p:nvPr/>
          </p:nvSpPr>
          <p:spPr>
            <a:xfrm>
              <a:off x="4892040" y="3723360"/>
              <a:ext cx="356616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850" dirty="0">
                  <a:solidFill>
                    <a:srgbClr val="64748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NBR 5626 · NBR 8160 · NBR 9649 · NBR 12218</a:t>
              </a:r>
              <a:endParaRPr lang="en-US" sz="850" dirty="0"/>
            </a:p>
          </p:txBody>
        </p:sp>
        <p:sp>
          <p:nvSpPr>
            <p:cNvPr id="39" name="Shape 3">
              <a:extLst>
                <a:ext uri="{FF2B5EF4-FFF2-40B4-BE49-F238E27FC236}">
                  <a16:creationId xmlns:a16="http://schemas.microsoft.com/office/drawing/2014/main" id="{859D6CB0-76AC-09EA-492B-6B6FD6423C31}"/>
                </a:ext>
              </a:extLst>
            </p:cNvPr>
            <p:cNvSpPr/>
            <p:nvPr/>
          </p:nvSpPr>
          <p:spPr>
            <a:xfrm>
              <a:off x="568608" y="4707538"/>
              <a:ext cx="8118192" cy="73151"/>
            </a:xfrm>
            <a:prstGeom prst="rect">
              <a:avLst/>
            </a:prstGeom>
            <a:solidFill>
              <a:srgbClr val="00A6E2"/>
            </a:solidFill>
            <a:ln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" name="Text 14">
            <a:extLst>
              <a:ext uri="{FF2B5EF4-FFF2-40B4-BE49-F238E27FC236}">
                <a16:creationId xmlns:a16="http://schemas.microsoft.com/office/drawing/2014/main" id="{A1697120-2F3A-1F4E-7AD4-9BBC68B1FA73}"/>
              </a:ext>
            </a:extLst>
          </p:cNvPr>
          <p:cNvSpPr/>
          <p:nvPr/>
        </p:nvSpPr>
        <p:spPr>
          <a:xfrm>
            <a:off x="4960620" y="2110747"/>
            <a:ext cx="3726180" cy="1941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00A6E2"/>
                </a:solidFill>
                <a:latin typeface="Montserrat" pitchFamily="34" charset="0"/>
              </a:rPr>
              <a:t>SETOR DE ENGENHARIA</a:t>
            </a:r>
            <a:endParaRPr lang="en-US" sz="750" dirty="0"/>
          </a:p>
        </p:txBody>
      </p:sp>
      <p:sp>
        <p:nvSpPr>
          <p:cNvPr id="4" name="Text 15">
            <a:extLst>
              <a:ext uri="{FF2B5EF4-FFF2-40B4-BE49-F238E27FC236}">
                <a16:creationId xmlns:a16="http://schemas.microsoft.com/office/drawing/2014/main" id="{62DA0FDB-02D6-B7C6-1161-EAA63C3A2B5B}"/>
              </a:ext>
            </a:extLst>
          </p:cNvPr>
          <p:cNvSpPr/>
          <p:nvPr/>
        </p:nvSpPr>
        <p:spPr>
          <a:xfrm>
            <a:off x="4960620" y="2334608"/>
            <a:ext cx="3614772" cy="271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50" b="1" dirty="0">
                <a:solidFill>
                  <a:srgbClr val="003A52"/>
                </a:solidFill>
              </a:rPr>
              <a:t>O </a:t>
            </a:r>
            <a:r>
              <a:rPr lang="en-US" sz="950" b="1" dirty="0" err="1">
                <a:solidFill>
                  <a:srgbClr val="003A52"/>
                </a:solidFill>
              </a:rPr>
              <a:t>atendimento</a:t>
            </a:r>
            <a:r>
              <a:rPr lang="en-US" sz="950" b="1" dirty="0">
                <a:solidFill>
                  <a:srgbClr val="003A52"/>
                </a:solidFill>
              </a:rPr>
              <a:t> no </a:t>
            </a:r>
            <a:r>
              <a:rPr lang="en-US" sz="950" b="1" dirty="0" err="1">
                <a:solidFill>
                  <a:srgbClr val="003A52"/>
                </a:solidFill>
              </a:rPr>
              <a:t>Setor</a:t>
            </a:r>
            <a:r>
              <a:rPr lang="en-US" sz="950" b="1" dirty="0">
                <a:solidFill>
                  <a:srgbClr val="003A52"/>
                </a:solidFill>
              </a:rPr>
              <a:t> de </a:t>
            </a:r>
            <a:r>
              <a:rPr lang="en-US" sz="950" b="1" dirty="0" err="1">
                <a:solidFill>
                  <a:srgbClr val="003A52"/>
                </a:solidFill>
              </a:rPr>
              <a:t>Engenharia</a:t>
            </a:r>
            <a:r>
              <a:rPr lang="en-US" sz="950" b="1" dirty="0">
                <a:solidFill>
                  <a:srgbClr val="003A52"/>
                </a:solidFill>
              </a:rPr>
              <a:t> </a:t>
            </a:r>
            <a:r>
              <a:rPr lang="en-US" sz="950" b="1" dirty="0" err="1">
                <a:solidFill>
                  <a:srgbClr val="003A52"/>
                </a:solidFill>
              </a:rPr>
              <a:t>pode</a:t>
            </a:r>
            <a:r>
              <a:rPr lang="en-US" sz="950" b="1" dirty="0">
                <a:solidFill>
                  <a:srgbClr val="003A52"/>
                </a:solidFill>
              </a:rPr>
              <a:t> ser </a:t>
            </a:r>
            <a:r>
              <a:rPr lang="en-US" sz="950" b="1" dirty="0" err="1">
                <a:solidFill>
                  <a:srgbClr val="003A52"/>
                </a:solidFill>
              </a:rPr>
              <a:t>realizado</a:t>
            </a:r>
            <a:r>
              <a:rPr lang="en-US" sz="950" b="1" dirty="0">
                <a:solidFill>
                  <a:srgbClr val="003A52"/>
                </a:solidFill>
              </a:rPr>
              <a:t>, </a:t>
            </a:r>
            <a:r>
              <a:rPr lang="en-US" sz="950" b="1" dirty="0" err="1">
                <a:solidFill>
                  <a:srgbClr val="003A52"/>
                </a:solidFill>
              </a:rPr>
              <a:t>mediante</a:t>
            </a:r>
            <a:r>
              <a:rPr lang="en-US" sz="950" b="1" dirty="0">
                <a:solidFill>
                  <a:srgbClr val="003A52"/>
                </a:solidFill>
              </a:rPr>
              <a:t> </a:t>
            </a:r>
            <a:r>
              <a:rPr lang="en-US" sz="950" b="1" dirty="0" err="1">
                <a:solidFill>
                  <a:srgbClr val="003A52"/>
                </a:solidFill>
              </a:rPr>
              <a:t>agendamento</a:t>
            </a:r>
            <a:r>
              <a:rPr lang="en-US" sz="950" b="1" dirty="0">
                <a:solidFill>
                  <a:srgbClr val="003A52"/>
                </a:solidFill>
              </a:rPr>
              <a:t> </a:t>
            </a:r>
            <a:r>
              <a:rPr lang="en-US" sz="950" b="1" dirty="0" err="1">
                <a:solidFill>
                  <a:srgbClr val="003A52"/>
                </a:solidFill>
              </a:rPr>
              <a:t>prévio</a:t>
            </a:r>
            <a:r>
              <a:rPr lang="en-US" sz="950" b="1" dirty="0">
                <a:solidFill>
                  <a:srgbClr val="003A52"/>
                </a:solidFill>
              </a:rPr>
              <a:t> via e-mail </a:t>
            </a:r>
            <a:r>
              <a:rPr lang="en-US" sz="950" b="1" dirty="0">
                <a:solidFill>
                  <a:srgbClr val="003A52"/>
                </a:solidFill>
                <a:hlinkClick r:id="rId4"/>
              </a:rPr>
              <a:t>protocolo.eng@ricambiental.com.br</a:t>
            </a:r>
            <a:endParaRPr lang="en-US" sz="950" b="1" dirty="0">
              <a:solidFill>
                <a:srgbClr val="003A5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8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B9F7AA-C2D6-561B-485D-507B29793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>
            <a:extLst>
              <a:ext uri="{FF2B5EF4-FFF2-40B4-BE49-F238E27FC236}">
                <a16:creationId xmlns:a16="http://schemas.microsoft.com/office/drawing/2014/main" id="{3F622CBF-C66A-7B60-62A3-E85F24A567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85" t="38300" r="14385" b="38621"/>
          <a:stretch>
            <a:fillRect/>
          </a:stretch>
        </p:blipFill>
        <p:spPr>
          <a:xfrm>
            <a:off x="1994330" y="1645494"/>
            <a:ext cx="5155339" cy="18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1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E281A2-0E5E-836D-9336-C8E4FB429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EEE306C-F5B7-0F34-FD90-13ABFBCBF5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4919472"/>
          </a:xfrm>
          <a:prstGeom prst="rect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0" name="Shape 57">
            <a:extLst>
              <a:ext uri="{FF2B5EF4-FFF2-40B4-BE49-F238E27FC236}">
                <a16:creationId xmlns:a16="http://schemas.microsoft.com/office/drawing/2014/main" id="{2DF38420-F44A-8FBC-73D6-E30CFFCBA07D}"/>
              </a:ext>
            </a:extLst>
          </p:cNvPr>
          <p:cNvSpPr>
            <a:spLocks/>
          </p:cNvSpPr>
          <p:nvPr/>
        </p:nvSpPr>
        <p:spPr>
          <a:xfrm>
            <a:off x="0" y="4919472"/>
            <a:ext cx="9144000" cy="224028"/>
          </a:xfrm>
          <a:prstGeom prst="rect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85" name="Text 2">
            <a:extLst>
              <a:ext uri="{FF2B5EF4-FFF2-40B4-BE49-F238E27FC236}">
                <a16:creationId xmlns:a16="http://schemas.microsoft.com/office/drawing/2014/main" id="{CF307E55-C5DF-61C7-04D8-368818EA1083}"/>
              </a:ext>
            </a:extLst>
          </p:cNvPr>
          <p:cNvSpPr/>
          <p:nvPr/>
        </p:nvSpPr>
        <p:spPr>
          <a:xfrm>
            <a:off x="1" y="971574"/>
            <a:ext cx="9143999" cy="4894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Montserrat" pitchFamily="34" charset="0"/>
              </a:rPr>
              <a:t>Etapas do processo para novos empreendimentos</a:t>
            </a:r>
          </a:p>
        </p:txBody>
      </p:sp>
      <p:sp>
        <p:nvSpPr>
          <p:cNvPr id="86" name="Text 3">
            <a:extLst>
              <a:ext uri="{FF2B5EF4-FFF2-40B4-BE49-F238E27FC236}">
                <a16:creationId xmlns:a16="http://schemas.microsoft.com/office/drawing/2014/main" id="{C05A5CF4-889E-2C56-8F9F-34827BF95652}"/>
              </a:ext>
            </a:extLst>
          </p:cNvPr>
          <p:cNvSpPr/>
          <p:nvPr/>
        </p:nvSpPr>
        <p:spPr>
          <a:xfrm>
            <a:off x="318570" y="1495989"/>
            <a:ext cx="5406455" cy="34003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>
              <a:lnSpc>
                <a:spcPts val="1100"/>
              </a:lnSpc>
            </a:pPr>
            <a:r>
              <a:rPr lang="pt-BR" sz="800" dirty="0">
                <a:solidFill>
                  <a:schemeClr val="bg1"/>
                </a:solidFill>
                <a:latin typeface="Montserrat" panose="00000500000000000000" pitchFamily="2" charset="0"/>
              </a:rPr>
              <a:t>Este documento foi elaborado para orientar empreendedores, pro­jetistas e construtores sobre os procedimentos necessários para aprovação e execução de novos empreendimentos no município de Marília, sujeitos a aprovação e recebimento de infraestruturas pela Concessionária RIC Ambiental.</a:t>
            </a:r>
          </a:p>
          <a:p>
            <a:pPr algn="just">
              <a:lnSpc>
                <a:spcPts val="1100"/>
              </a:lnSpc>
            </a:pPr>
            <a:endParaRPr lang="pt-BR" sz="8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1100"/>
              </a:lnSpc>
            </a:pPr>
            <a:r>
              <a:rPr lang="pt-BR" sz="800" dirty="0">
                <a:solidFill>
                  <a:schemeClr val="bg1"/>
                </a:solidFill>
                <a:latin typeface="Montserrat" panose="00000500000000000000" pitchFamily="2" charset="0"/>
              </a:rPr>
              <a:t>As disposições estabelecidas aplicam-se aos empreendimentos enquadrados na Lei Complementar Municipal nº 830, de 28 de junho de 2018, que estabelece as normas para fornecimento de diretrizes técnicas, viabilidade, aprovação, interligação e contrapartida para:</a:t>
            </a:r>
          </a:p>
          <a:p>
            <a:pPr algn="just">
              <a:lnSpc>
                <a:spcPts val="1100"/>
              </a:lnSpc>
            </a:pPr>
            <a:endParaRPr lang="pt-BR" sz="8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28600" lvl="0" indent="-228600" algn="just">
              <a:lnSpc>
                <a:spcPts val="1100"/>
              </a:lnSpc>
              <a:buFont typeface="+mj-lt"/>
              <a:buAutoNum type="arabicPeriod"/>
            </a:pPr>
            <a:r>
              <a:rPr lang="pt-BR" sz="800" dirty="0">
                <a:solidFill>
                  <a:schemeClr val="bg1"/>
                </a:solidFill>
                <a:latin typeface="Montserrat" panose="00000500000000000000" pitchFamily="2" charset="0"/>
              </a:rPr>
              <a:t>Empreendimentos comerciais e industriais com mais de 300 m² (trezentos metros quadrados) de área a construir, realizar e/ou ampliar;</a:t>
            </a:r>
          </a:p>
          <a:p>
            <a:pPr marL="228600" lvl="0" indent="-228600" algn="just">
              <a:lnSpc>
                <a:spcPts val="1100"/>
              </a:lnSpc>
              <a:buFont typeface="+mj-lt"/>
              <a:buAutoNum type="arabicPeriod"/>
            </a:pPr>
            <a:r>
              <a:rPr lang="pt-BR" sz="800" dirty="0">
                <a:solidFill>
                  <a:schemeClr val="bg1"/>
                </a:solidFill>
                <a:latin typeface="Montserrat" panose="00000500000000000000" pitchFamily="2" charset="0"/>
              </a:rPr>
              <a:t>Edifícios residenciais e residências multifamiliares em geral (quitinetes com cinco unidades habitacionais ou mais);</a:t>
            </a:r>
          </a:p>
          <a:p>
            <a:pPr marL="228600" lvl="0" indent="-228600" algn="just">
              <a:lnSpc>
                <a:spcPts val="1100"/>
              </a:lnSpc>
              <a:buFont typeface="+mj-lt"/>
              <a:buAutoNum type="arabicPeriod"/>
            </a:pPr>
            <a:r>
              <a:rPr lang="pt-BR" sz="800" dirty="0">
                <a:solidFill>
                  <a:schemeClr val="bg1"/>
                </a:solidFill>
                <a:latin typeface="Montserrat" panose="00000500000000000000" pitchFamily="2" charset="0"/>
              </a:rPr>
              <a:t>Residências unifamiliares com cinco unidades habitacionais ou mais em um único lote;</a:t>
            </a:r>
          </a:p>
          <a:p>
            <a:pPr marL="228600" lvl="0" indent="-228600" algn="just">
              <a:lnSpc>
                <a:spcPts val="1100"/>
              </a:lnSpc>
              <a:buFont typeface="+mj-lt"/>
              <a:buAutoNum type="arabicPeriod"/>
            </a:pPr>
            <a:r>
              <a:rPr lang="pt-BR" sz="800" dirty="0">
                <a:solidFill>
                  <a:schemeClr val="bg1"/>
                </a:solidFill>
                <a:latin typeface="Montserrat" panose="00000500000000000000" pitchFamily="2" charset="0"/>
              </a:rPr>
              <a:t>Parcelamento de solo como loteamentos, reloteamentos, condomínios residenciais, comerciais ou industriais, horizontais ou verticais;</a:t>
            </a:r>
          </a:p>
          <a:p>
            <a:pPr marL="228600" lvl="0" indent="-228600" algn="just">
              <a:lnSpc>
                <a:spcPts val="1100"/>
              </a:lnSpc>
              <a:buFont typeface="+mj-lt"/>
              <a:buAutoNum type="arabicPeriod"/>
            </a:pPr>
            <a:r>
              <a:rPr lang="pt-BR" sz="800" dirty="0">
                <a:solidFill>
                  <a:schemeClr val="bg1"/>
                </a:solidFill>
                <a:latin typeface="Montserrat" panose="00000500000000000000" pitchFamily="2" charset="0"/>
              </a:rPr>
              <a:t>Conjuntos habitacionais verticais ou horizontais de natureza pública ou privada.</a:t>
            </a:r>
          </a:p>
          <a:p>
            <a:pPr lvl="0" algn="just">
              <a:lnSpc>
                <a:spcPts val="1100"/>
              </a:lnSpc>
            </a:pPr>
            <a:endParaRPr lang="pt-BR" sz="8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0" algn="just">
              <a:lnSpc>
                <a:spcPts val="1100"/>
              </a:lnSpc>
            </a:pPr>
            <a:r>
              <a:rPr lang="pt-BR" sz="800" dirty="0">
                <a:solidFill>
                  <a:schemeClr val="bg1"/>
                </a:solidFill>
                <a:latin typeface="Montserrat" panose="00000500000000000000" pitchFamily="2" charset="0"/>
              </a:rPr>
              <a:t>As disposições aplicam-se a todos os empreendimentos enquadrados nos pré-requisitos supracitados, desde que haja comprovação de consumo mensal de água acima de 50.000 (cinquenta mil) litros.</a:t>
            </a:r>
          </a:p>
          <a:p>
            <a:pPr algn="just">
              <a:lnSpc>
                <a:spcPts val="1100"/>
              </a:lnSpc>
            </a:pPr>
            <a:endParaRPr lang="pt-BR" sz="8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1100"/>
              </a:lnSpc>
            </a:pPr>
            <a:r>
              <a:rPr lang="pt-BR" sz="800" dirty="0">
                <a:solidFill>
                  <a:schemeClr val="bg1"/>
                </a:solidFill>
                <a:latin typeface="Montserrat" panose="00000500000000000000" pitchFamily="2" charset="0"/>
              </a:rPr>
              <a:t>Todos os projetos de condomínios, conjuntos habitacionais, loteamentos, vilas, sítios de recreio, chácaras e outros, devem ser previamente submetidos à análise da RIC Ambiental, para que esta se manifeste acerca da viabilidade técnica quanto aos serviços de água e esgoto. </a:t>
            </a:r>
          </a:p>
          <a:p>
            <a:pPr marL="0" indent="0" algn="ctr">
              <a:buNone/>
            </a:pP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7" name="Imagem 106">
            <a:extLst>
              <a:ext uri="{FF2B5EF4-FFF2-40B4-BE49-F238E27FC236}">
                <a16:creationId xmlns:a16="http://schemas.microsoft.com/office/drawing/2014/main" id="{F05AB11B-E325-6747-9E75-FFFFB62937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85" t="38300" r="14385" b="38621"/>
          <a:stretch>
            <a:fillRect/>
          </a:stretch>
        </p:blipFill>
        <p:spPr>
          <a:xfrm>
            <a:off x="3208219" y="182880"/>
            <a:ext cx="2131877" cy="7660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DE39A93-2349-09AF-13FF-64105280A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334" y="1975872"/>
            <a:ext cx="3021858" cy="226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8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32636D-A626-215D-42F8-CC25DB72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A8F07EE-9C05-C262-2946-6C8A94107CCE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1813689-B190-84F8-9C0E-1E5CBCE86FF0}"/>
              </a:ext>
            </a:extLst>
          </p:cNvPr>
          <p:cNvSpPr/>
          <p:nvPr/>
        </p:nvSpPr>
        <p:spPr>
          <a:xfrm>
            <a:off x="274320" y="0"/>
            <a:ext cx="68580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Processo regulatório para novos Empreendimentos</a:t>
            </a:r>
            <a:endParaRPr lang="en-US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F1F31572-E78B-65A6-FBAD-6A942574355C}"/>
              </a:ext>
            </a:extLst>
          </p:cNvPr>
          <p:cNvSpPr/>
          <p:nvPr/>
        </p:nvSpPr>
        <p:spPr>
          <a:xfrm>
            <a:off x="228600" y="960120"/>
            <a:ext cx="8641080" cy="352536"/>
          </a:xfrm>
          <a:prstGeom prst="rect">
            <a:avLst/>
          </a:prstGeom>
          <a:solidFill>
            <a:srgbClr val="FFFFFF"/>
          </a:solidFill>
          <a:ln w="15240">
            <a:solidFill>
              <a:srgbClr val="00688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950" i="1" dirty="0">
                <a:solidFill>
                  <a:srgbClr val="003A52"/>
                </a:solidFill>
                <a:latin typeface="Montserrat" pitchFamily="34" charset="0"/>
              </a:rPr>
              <a:t>O processo é estruturado em </a:t>
            </a:r>
            <a:r>
              <a:rPr lang="en-US" sz="950" b="1" i="1" dirty="0">
                <a:solidFill>
                  <a:srgbClr val="003A52"/>
                </a:solidFill>
                <a:latin typeface="Montserrat" pitchFamily="34" charset="0"/>
              </a:rPr>
              <a:t>9</a:t>
            </a:r>
            <a:r>
              <a:rPr lang="en-US" sz="950" i="1" dirty="0">
                <a:solidFill>
                  <a:srgbClr val="003A52"/>
                </a:solidFill>
                <a:latin typeface="Montserrat" pitchFamily="34" charset="0"/>
              </a:rPr>
              <a:t> </a:t>
            </a:r>
            <a:r>
              <a:rPr lang="en-US" sz="950" b="1" i="1" dirty="0">
                <a:solidFill>
                  <a:srgbClr val="003A52"/>
                </a:solidFill>
                <a:latin typeface="Montserrat" pitchFamily="34" charset="0"/>
              </a:rPr>
              <a:t>etapas</a:t>
            </a:r>
            <a:r>
              <a:rPr lang="en-US" sz="950" i="1" dirty="0">
                <a:solidFill>
                  <a:srgbClr val="003A52"/>
                </a:solidFill>
                <a:latin typeface="Montserrat" pitchFamily="34" charset="0"/>
              </a:rPr>
              <a:t> sequenciais, agrupadas em </a:t>
            </a:r>
            <a:r>
              <a:rPr lang="en-US" sz="950" b="1" i="1" dirty="0">
                <a:solidFill>
                  <a:srgbClr val="003A52"/>
                </a:solidFill>
                <a:latin typeface="Montserrat" pitchFamily="34" charset="0"/>
              </a:rPr>
              <a:t>3 fases </a:t>
            </a:r>
            <a:r>
              <a:rPr lang="en-US" sz="950" i="1" dirty="0">
                <a:solidFill>
                  <a:srgbClr val="003A52"/>
                </a:solidFill>
                <a:latin typeface="Montserrat" pitchFamily="34" charset="0"/>
              </a:rPr>
              <a:t>distintas para garantir a conformidade técnica.</a:t>
            </a: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400D9C3A-8A70-FBFF-AF8E-7067A25582C3}"/>
              </a:ext>
            </a:extLst>
          </p:cNvPr>
          <p:cNvSpPr/>
          <p:nvPr/>
        </p:nvSpPr>
        <p:spPr>
          <a:xfrm>
            <a:off x="228600" y="1417320"/>
            <a:ext cx="2788920" cy="621792"/>
          </a:xfrm>
          <a:prstGeom prst="rect">
            <a:avLst/>
          </a:prstGeom>
          <a:solidFill>
            <a:srgbClr val="00688E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18721AEB-211E-BCF8-0E00-3DDF08FD267E}"/>
              </a:ext>
            </a:extLst>
          </p:cNvPr>
          <p:cNvSpPr/>
          <p:nvPr/>
        </p:nvSpPr>
        <p:spPr>
          <a:xfrm>
            <a:off x="228600" y="1417320"/>
            <a:ext cx="2788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FASE 1</a:t>
            </a:r>
            <a:endParaRPr lang="en-US" sz="11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D8D1F645-1DCB-7000-CA1F-1F06DBB65DD3}"/>
              </a:ext>
            </a:extLst>
          </p:cNvPr>
          <p:cNvSpPr/>
          <p:nvPr/>
        </p:nvSpPr>
        <p:spPr>
          <a:xfrm>
            <a:off x="228600" y="1709928"/>
            <a:ext cx="2788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PLANEJAMENTO E APROVAÇÃO</a:t>
            </a:r>
            <a:endParaRPr lang="en-US" sz="1000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56F78FBD-AB0A-9287-C331-611DC58F4F28}"/>
              </a:ext>
            </a:extLst>
          </p:cNvPr>
          <p:cNvSpPr/>
          <p:nvPr/>
        </p:nvSpPr>
        <p:spPr>
          <a:xfrm>
            <a:off x="228600" y="2176272"/>
            <a:ext cx="2788920" cy="749808"/>
          </a:xfrm>
          <a:prstGeom prst="rect">
            <a:avLst/>
          </a:prstGeom>
          <a:solidFill>
            <a:srgbClr val="FFFFFF"/>
          </a:solidFill>
          <a:ln w="15240">
            <a:solidFill>
              <a:srgbClr val="00688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FE9FFC65-F6DD-D2F6-9C8A-4C1F295F7644}"/>
              </a:ext>
            </a:extLst>
          </p:cNvPr>
          <p:cNvSpPr/>
          <p:nvPr/>
        </p:nvSpPr>
        <p:spPr>
          <a:xfrm>
            <a:off x="338328" y="2340864"/>
            <a:ext cx="402336" cy="402336"/>
          </a:xfrm>
          <a:prstGeom prst="ellipse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6E66BB3F-16FF-DD41-7648-05928C7FA370}"/>
              </a:ext>
            </a:extLst>
          </p:cNvPr>
          <p:cNvSpPr/>
          <p:nvPr/>
        </p:nvSpPr>
        <p:spPr>
          <a:xfrm>
            <a:off x="338328" y="2340864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lang="en-US" sz="11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B25DFFC4-02FD-BAE4-9B76-19A4BBE762FA}"/>
              </a:ext>
            </a:extLst>
          </p:cNvPr>
          <p:cNvSpPr/>
          <p:nvPr/>
        </p:nvSpPr>
        <p:spPr>
          <a:xfrm>
            <a:off x="822960" y="2267712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688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Etapa 01</a:t>
            </a:r>
            <a:endParaRPr lang="en-US" sz="100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4380E23C-5908-AFEA-BB1A-9F7981D94573}"/>
              </a:ext>
            </a:extLst>
          </p:cNvPr>
          <p:cNvSpPr/>
          <p:nvPr/>
        </p:nvSpPr>
        <p:spPr>
          <a:xfrm>
            <a:off x="822960" y="2487168"/>
            <a:ext cx="2103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03A5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Certidão de Diretrizes</a:t>
            </a:r>
            <a:endParaRPr lang="en-US" sz="950" dirty="0"/>
          </a:p>
        </p:txBody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047BC8B1-E7BC-CE33-0193-9FB4407F86ED}"/>
              </a:ext>
            </a:extLst>
          </p:cNvPr>
          <p:cNvSpPr/>
          <p:nvPr/>
        </p:nvSpPr>
        <p:spPr>
          <a:xfrm>
            <a:off x="228600" y="3017520"/>
            <a:ext cx="2788920" cy="749808"/>
          </a:xfrm>
          <a:prstGeom prst="rect">
            <a:avLst/>
          </a:prstGeom>
          <a:solidFill>
            <a:srgbClr val="FFFFFF"/>
          </a:solidFill>
          <a:ln w="15240">
            <a:solidFill>
              <a:srgbClr val="00688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id="{C044F3EF-8B1D-81B0-D81A-5FC8657F83D6}"/>
              </a:ext>
            </a:extLst>
          </p:cNvPr>
          <p:cNvSpPr/>
          <p:nvPr/>
        </p:nvSpPr>
        <p:spPr>
          <a:xfrm>
            <a:off x="338328" y="3182112"/>
            <a:ext cx="402336" cy="402336"/>
          </a:xfrm>
          <a:prstGeom prst="ellipse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332A5A6F-6DA3-957D-AAEF-0AA55978AFFC}"/>
              </a:ext>
            </a:extLst>
          </p:cNvPr>
          <p:cNvSpPr/>
          <p:nvPr/>
        </p:nvSpPr>
        <p:spPr>
          <a:xfrm>
            <a:off x="338328" y="318211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1100" dirty="0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7C474B4E-B368-272A-E238-68D8D69B8761}"/>
              </a:ext>
            </a:extLst>
          </p:cNvPr>
          <p:cNvSpPr/>
          <p:nvPr/>
        </p:nvSpPr>
        <p:spPr>
          <a:xfrm>
            <a:off x="822960" y="3108960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688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Etapa 02</a:t>
            </a:r>
            <a:endParaRPr lang="en-US" sz="1000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8611C145-5940-5876-2DF7-20F55B84F1CE}"/>
              </a:ext>
            </a:extLst>
          </p:cNvPr>
          <p:cNvSpPr/>
          <p:nvPr/>
        </p:nvSpPr>
        <p:spPr>
          <a:xfrm>
            <a:off x="822960" y="3328416"/>
            <a:ext cx="2103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03A5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Análise e Aprovação de Projetos</a:t>
            </a:r>
            <a:endParaRPr lang="en-US" sz="950" dirty="0"/>
          </a:p>
        </p:txBody>
      </p:sp>
      <p:sp>
        <p:nvSpPr>
          <p:cNvPr id="19" name="Shape 16">
            <a:extLst>
              <a:ext uri="{FF2B5EF4-FFF2-40B4-BE49-F238E27FC236}">
                <a16:creationId xmlns:a16="http://schemas.microsoft.com/office/drawing/2014/main" id="{B629F4EC-30FA-CA75-44FD-2311320F49E1}"/>
              </a:ext>
            </a:extLst>
          </p:cNvPr>
          <p:cNvSpPr/>
          <p:nvPr/>
        </p:nvSpPr>
        <p:spPr>
          <a:xfrm>
            <a:off x="228600" y="3858768"/>
            <a:ext cx="2788920" cy="749808"/>
          </a:xfrm>
          <a:prstGeom prst="rect">
            <a:avLst/>
          </a:prstGeom>
          <a:solidFill>
            <a:srgbClr val="FFFFFF"/>
          </a:solidFill>
          <a:ln w="15240">
            <a:solidFill>
              <a:srgbClr val="00688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0" name="Shape 17">
            <a:extLst>
              <a:ext uri="{FF2B5EF4-FFF2-40B4-BE49-F238E27FC236}">
                <a16:creationId xmlns:a16="http://schemas.microsoft.com/office/drawing/2014/main" id="{3F27C6C5-6439-A086-C1C9-2C32F1B17E15}"/>
              </a:ext>
            </a:extLst>
          </p:cNvPr>
          <p:cNvSpPr/>
          <p:nvPr/>
        </p:nvSpPr>
        <p:spPr>
          <a:xfrm>
            <a:off x="338328" y="4023360"/>
            <a:ext cx="402336" cy="402336"/>
          </a:xfrm>
          <a:prstGeom prst="ellipse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A682BB3D-D88E-5428-7E61-61CA342B6DCF}"/>
              </a:ext>
            </a:extLst>
          </p:cNvPr>
          <p:cNvSpPr/>
          <p:nvPr/>
        </p:nvSpPr>
        <p:spPr>
          <a:xfrm>
            <a:off x="338328" y="4023360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1100" dirty="0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1610DEF2-1AC6-0A8A-A737-8137E74A6777}"/>
              </a:ext>
            </a:extLst>
          </p:cNvPr>
          <p:cNvSpPr/>
          <p:nvPr/>
        </p:nvSpPr>
        <p:spPr>
          <a:xfrm>
            <a:off x="822960" y="3950208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688E"/>
                </a:solidFill>
                <a:latin typeface="Montserrat" pitchFamily="34" charset="0"/>
              </a:rPr>
              <a:t>Etapa</a:t>
            </a:r>
            <a:r>
              <a:rPr lang="en-US" sz="1000" b="1" dirty="0">
                <a:solidFill>
                  <a:srgbClr val="00688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03</a:t>
            </a:r>
            <a:endParaRPr lang="en-US" sz="1000" dirty="0"/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AE51AD3E-2870-FBCF-A408-72EF6FF7C7D1}"/>
              </a:ext>
            </a:extLst>
          </p:cNvPr>
          <p:cNvSpPr/>
          <p:nvPr/>
        </p:nvSpPr>
        <p:spPr>
          <a:xfrm>
            <a:off x="822960" y="4169664"/>
            <a:ext cx="2103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03A5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Aviso de Início de Obras</a:t>
            </a:r>
            <a:endParaRPr lang="en-US" sz="950" dirty="0"/>
          </a:p>
        </p:txBody>
      </p:sp>
      <p:sp>
        <p:nvSpPr>
          <p:cNvPr id="24" name="Shape 21">
            <a:extLst>
              <a:ext uri="{FF2B5EF4-FFF2-40B4-BE49-F238E27FC236}">
                <a16:creationId xmlns:a16="http://schemas.microsoft.com/office/drawing/2014/main" id="{46C6F984-DE6D-2560-C2FD-38A56B272FBD}"/>
              </a:ext>
            </a:extLst>
          </p:cNvPr>
          <p:cNvSpPr/>
          <p:nvPr/>
        </p:nvSpPr>
        <p:spPr>
          <a:xfrm>
            <a:off x="3154680" y="1417320"/>
            <a:ext cx="2788920" cy="621792"/>
          </a:xfrm>
          <a:prstGeom prst="rect">
            <a:avLst/>
          </a:prstGeom>
          <a:solidFill>
            <a:srgbClr val="00A6E2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0055B9B7-86B3-2858-5D41-FCBAAD5259D2}"/>
              </a:ext>
            </a:extLst>
          </p:cNvPr>
          <p:cNvSpPr/>
          <p:nvPr/>
        </p:nvSpPr>
        <p:spPr>
          <a:xfrm>
            <a:off x="3154680" y="1417320"/>
            <a:ext cx="2788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FASE 2</a:t>
            </a:r>
            <a:endParaRPr lang="en-US" sz="1100" dirty="0"/>
          </a:p>
        </p:txBody>
      </p:sp>
      <p:sp>
        <p:nvSpPr>
          <p:cNvPr id="26" name="Text 23">
            <a:extLst>
              <a:ext uri="{FF2B5EF4-FFF2-40B4-BE49-F238E27FC236}">
                <a16:creationId xmlns:a16="http://schemas.microsoft.com/office/drawing/2014/main" id="{C42E18E1-E5AC-0FDC-4239-7423217EA3E9}"/>
              </a:ext>
            </a:extLst>
          </p:cNvPr>
          <p:cNvSpPr/>
          <p:nvPr/>
        </p:nvSpPr>
        <p:spPr>
          <a:xfrm>
            <a:off x="3154680" y="1709928"/>
            <a:ext cx="2788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EXECUÇÃO E VERIFICAÇÃO</a:t>
            </a:r>
            <a:endParaRPr lang="en-US" sz="1000" dirty="0"/>
          </a:p>
        </p:txBody>
      </p:sp>
      <p:sp>
        <p:nvSpPr>
          <p:cNvPr id="27" name="Shape 24">
            <a:extLst>
              <a:ext uri="{FF2B5EF4-FFF2-40B4-BE49-F238E27FC236}">
                <a16:creationId xmlns:a16="http://schemas.microsoft.com/office/drawing/2014/main" id="{7B78D890-A323-1B2A-0F4F-F8840E6894F2}"/>
              </a:ext>
            </a:extLst>
          </p:cNvPr>
          <p:cNvSpPr/>
          <p:nvPr/>
        </p:nvSpPr>
        <p:spPr>
          <a:xfrm>
            <a:off x="3154680" y="2176272"/>
            <a:ext cx="2788920" cy="749808"/>
          </a:xfrm>
          <a:prstGeom prst="rect">
            <a:avLst/>
          </a:prstGeom>
          <a:solidFill>
            <a:srgbClr val="FFFFFF"/>
          </a:solidFill>
          <a:ln w="15240">
            <a:solidFill>
              <a:srgbClr val="00A6E2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8" name="Shape 25">
            <a:extLst>
              <a:ext uri="{FF2B5EF4-FFF2-40B4-BE49-F238E27FC236}">
                <a16:creationId xmlns:a16="http://schemas.microsoft.com/office/drawing/2014/main" id="{5B97E703-F994-8378-D353-E690AD8D8740}"/>
              </a:ext>
            </a:extLst>
          </p:cNvPr>
          <p:cNvSpPr/>
          <p:nvPr/>
        </p:nvSpPr>
        <p:spPr>
          <a:xfrm>
            <a:off x="3264408" y="2340864"/>
            <a:ext cx="402336" cy="402336"/>
          </a:xfrm>
          <a:prstGeom prst="ellipse">
            <a:avLst/>
          </a:prstGeom>
          <a:solidFill>
            <a:srgbClr val="00A6E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9" name="Text 26">
            <a:extLst>
              <a:ext uri="{FF2B5EF4-FFF2-40B4-BE49-F238E27FC236}">
                <a16:creationId xmlns:a16="http://schemas.microsoft.com/office/drawing/2014/main" id="{33DAC62B-8B34-FE6E-0568-F0009B9B5B19}"/>
              </a:ext>
            </a:extLst>
          </p:cNvPr>
          <p:cNvSpPr/>
          <p:nvPr/>
        </p:nvSpPr>
        <p:spPr>
          <a:xfrm>
            <a:off x="3264408" y="2340864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</a:t>
            </a:r>
            <a:endParaRPr lang="en-US" sz="1100" dirty="0"/>
          </a:p>
        </p:txBody>
      </p:sp>
      <p:sp>
        <p:nvSpPr>
          <p:cNvPr id="30" name="Text 27">
            <a:extLst>
              <a:ext uri="{FF2B5EF4-FFF2-40B4-BE49-F238E27FC236}">
                <a16:creationId xmlns:a16="http://schemas.microsoft.com/office/drawing/2014/main" id="{D5F69C5F-4295-4082-8555-251E42FD5928}"/>
              </a:ext>
            </a:extLst>
          </p:cNvPr>
          <p:cNvSpPr/>
          <p:nvPr/>
        </p:nvSpPr>
        <p:spPr>
          <a:xfrm>
            <a:off x="3749040" y="2267712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A6E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Etapa 04</a:t>
            </a:r>
            <a:endParaRPr lang="en-US" sz="1000" dirty="0"/>
          </a:p>
        </p:txBody>
      </p:sp>
      <p:sp>
        <p:nvSpPr>
          <p:cNvPr id="31" name="Text 28">
            <a:extLst>
              <a:ext uri="{FF2B5EF4-FFF2-40B4-BE49-F238E27FC236}">
                <a16:creationId xmlns:a16="http://schemas.microsoft.com/office/drawing/2014/main" id="{B6AC7BF4-FE58-648A-6F2D-E940C6359442}"/>
              </a:ext>
            </a:extLst>
          </p:cNvPr>
          <p:cNvSpPr/>
          <p:nvPr/>
        </p:nvSpPr>
        <p:spPr>
          <a:xfrm>
            <a:off x="3749040" y="2487168"/>
            <a:ext cx="2103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03A5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Fiscalização de Obras</a:t>
            </a:r>
            <a:endParaRPr lang="en-US" sz="950" dirty="0"/>
          </a:p>
        </p:txBody>
      </p:sp>
      <p:sp>
        <p:nvSpPr>
          <p:cNvPr id="32" name="Shape 29">
            <a:extLst>
              <a:ext uri="{FF2B5EF4-FFF2-40B4-BE49-F238E27FC236}">
                <a16:creationId xmlns:a16="http://schemas.microsoft.com/office/drawing/2014/main" id="{79BAF8F0-7FF1-C67F-F685-C8C10BA8E849}"/>
              </a:ext>
            </a:extLst>
          </p:cNvPr>
          <p:cNvSpPr/>
          <p:nvPr/>
        </p:nvSpPr>
        <p:spPr>
          <a:xfrm>
            <a:off x="3154680" y="3017520"/>
            <a:ext cx="2788920" cy="749808"/>
          </a:xfrm>
          <a:prstGeom prst="rect">
            <a:avLst/>
          </a:prstGeom>
          <a:solidFill>
            <a:srgbClr val="FFFFFF"/>
          </a:solidFill>
          <a:ln w="15240">
            <a:solidFill>
              <a:srgbClr val="00A6E2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33" name="Shape 30">
            <a:extLst>
              <a:ext uri="{FF2B5EF4-FFF2-40B4-BE49-F238E27FC236}">
                <a16:creationId xmlns:a16="http://schemas.microsoft.com/office/drawing/2014/main" id="{A4CC73D9-2608-68B7-1E08-23995A544DCF}"/>
              </a:ext>
            </a:extLst>
          </p:cNvPr>
          <p:cNvSpPr/>
          <p:nvPr/>
        </p:nvSpPr>
        <p:spPr>
          <a:xfrm>
            <a:off x="3264408" y="3182112"/>
            <a:ext cx="402336" cy="402336"/>
          </a:xfrm>
          <a:prstGeom prst="ellipse">
            <a:avLst/>
          </a:prstGeom>
          <a:solidFill>
            <a:srgbClr val="00A6E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4" name="Text 31">
            <a:extLst>
              <a:ext uri="{FF2B5EF4-FFF2-40B4-BE49-F238E27FC236}">
                <a16:creationId xmlns:a16="http://schemas.microsoft.com/office/drawing/2014/main" id="{46951E93-583F-A9BE-36A7-DA758AA9D7C8}"/>
              </a:ext>
            </a:extLst>
          </p:cNvPr>
          <p:cNvSpPr/>
          <p:nvPr/>
        </p:nvSpPr>
        <p:spPr>
          <a:xfrm>
            <a:off x="3264408" y="318211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05</a:t>
            </a:r>
            <a:endParaRPr lang="en-US" sz="1100" dirty="0"/>
          </a:p>
        </p:txBody>
      </p:sp>
      <p:sp>
        <p:nvSpPr>
          <p:cNvPr id="35" name="Text 32">
            <a:extLst>
              <a:ext uri="{FF2B5EF4-FFF2-40B4-BE49-F238E27FC236}">
                <a16:creationId xmlns:a16="http://schemas.microsoft.com/office/drawing/2014/main" id="{25562690-D77F-59B1-5597-8E30B2A20915}"/>
              </a:ext>
            </a:extLst>
          </p:cNvPr>
          <p:cNvSpPr/>
          <p:nvPr/>
        </p:nvSpPr>
        <p:spPr>
          <a:xfrm>
            <a:off x="3749040" y="3108960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A6E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Etapa 05</a:t>
            </a:r>
            <a:endParaRPr lang="en-US" sz="1000" dirty="0"/>
          </a:p>
        </p:txBody>
      </p:sp>
      <p:sp>
        <p:nvSpPr>
          <p:cNvPr id="36" name="Text 33">
            <a:extLst>
              <a:ext uri="{FF2B5EF4-FFF2-40B4-BE49-F238E27FC236}">
                <a16:creationId xmlns:a16="http://schemas.microsoft.com/office/drawing/2014/main" id="{2710749A-A73F-08A8-CEBD-FA912C9BB9BF}"/>
              </a:ext>
            </a:extLst>
          </p:cNvPr>
          <p:cNvSpPr/>
          <p:nvPr/>
        </p:nvSpPr>
        <p:spPr>
          <a:xfrm>
            <a:off x="3749040" y="3328416"/>
            <a:ext cx="2103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03A5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Termo de Verificação de Obras</a:t>
            </a:r>
            <a:endParaRPr lang="en-US" sz="950" dirty="0"/>
          </a:p>
        </p:txBody>
      </p:sp>
      <p:sp>
        <p:nvSpPr>
          <p:cNvPr id="37" name="Shape 34">
            <a:extLst>
              <a:ext uri="{FF2B5EF4-FFF2-40B4-BE49-F238E27FC236}">
                <a16:creationId xmlns:a16="http://schemas.microsoft.com/office/drawing/2014/main" id="{38F6CA95-B2F6-3CEA-43C9-9F610211895A}"/>
              </a:ext>
            </a:extLst>
          </p:cNvPr>
          <p:cNvSpPr/>
          <p:nvPr/>
        </p:nvSpPr>
        <p:spPr>
          <a:xfrm>
            <a:off x="3154680" y="3858768"/>
            <a:ext cx="2788920" cy="749808"/>
          </a:xfrm>
          <a:prstGeom prst="rect">
            <a:avLst/>
          </a:prstGeom>
          <a:solidFill>
            <a:srgbClr val="FFFFFF"/>
          </a:solidFill>
          <a:ln w="15240">
            <a:solidFill>
              <a:srgbClr val="00A6E2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38" name="Shape 35">
            <a:extLst>
              <a:ext uri="{FF2B5EF4-FFF2-40B4-BE49-F238E27FC236}">
                <a16:creationId xmlns:a16="http://schemas.microsoft.com/office/drawing/2014/main" id="{E3DCF1D9-C4B9-78FC-63C4-C0D2D0703BAF}"/>
              </a:ext>
            </a:extLst>
          </p:cNvPr>
          <p:cNvSpPr/>
          <p:nvPr/>
        </p:nvSpPr>
        <p:spPr>
          <a:xfrm>
            <a:off x="3264408" y="4023360"/>
            <a:ext cx="402336" cy="402336"/>
          </a:xfrm>
          <a:prstGeom prst="ellipse">
            <a:avLst/>
          </a:prstGeom>
          <a:solidFill>
            <a:srgbClr val="00A6E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9" name="Text 36">
            <a:extLst>
              <a:ext uri="{FF2B5EF4-FFF2-40B4-BE49-F238E27FC236}">
                <a16:creationId xmlns:a16="http://schemas.microsoft.com/office/drawing/2014/main" id="{357EE7C5-E4C1-B1AB-03A6-DE25277DC74A}"/>
              </a:ext>
            </a:extLst>
          </p:cNvPr>
          <p:cNvSpPr/>
          <p:nvPr/>
        </p:nvSpPr>
        <p:spPr>
          <a:xfrm>
            <a:off x="3264408" y="4023360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06</a:t>
            </a:r>
            <a:endParaRPr lang="en-US" sz="1100" dirty="0"/>
          </a:p>
        </p:txBody>
      </p:sp>
      <p:sp>
        <p:nvSpPr>
          <p:cNvPr id="40" name="Text 37">
            <a:extLst>
              <a:ext uri="{FF2B5EF4-FFF2-40B4-BE49-F238E27FC236}">
                <a16:creationId xmlns:a16="http://schemas.microsoft.com/office/drawing/2014/main" id="{FE86C2C4-6F95-5966-2D4C-E777DB2BEF99}"/>
              </a:ext>
            </a:extLst>
          </p:cNvPr>
          <p:cNvSpPr/>
          <p:nvPr/>
        </p:nvSpPr>
        <p:spPr>
          <a:xfrm>
            <a:off x="3749040" y="3950208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A6E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Etapa 06</a:t>
            </a:r>
            <a:endParaRPr lang="en-US" sz="1000" dirty="0"/>
          </a:p>
        </p:txBody>
      </p:sp>
      <p:sp>
        <p:nvSpPr>
          <p:cNvPr id="41" name="Text 38">
            <a:extLst>
              <a:ext uri="{FF2B5EF4-FFF2-40B4-BE49-F238E27FC236}">
                <a16:creationId xmlns:a16="http://schemas.microsoft.com/office/drawing/2014/main" id="{B6425BE6-8833-BBE9-16D3-FD4AC529C9A4}"/>
              </a:ext>
            </a:extLst>
          </p:cNvPr>
          <p:cNvSpPr/>
          <p:nvPr/>
        </p:nvSpPr>
        <p:spPr>
          <a:xfrm>
            <a:off x="3749040" y="4169664"/>
            <a:ext cx="2103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03A5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Contrapartida</a:t>
            </a:r>
            <a:endParaRPr lang="en-US" sz="950" dirty="0"/>
          </a:p>
        </p:txBody>
      </p:sp>
      <p:sp>
        <p:nvSpPr>
          <p:cNvPr id="42" name="Shape 39">
            <a:extLst>
              <a:ext uri="{FF2B5EF4-FFF2-40B4-BE49-F238E27FC236}">
                <a16:creationId xmlns:a16="http://schemas.microsoft.com/office/drawing/2014/main" id="{AEB5917A-58E3-DBCA-C232-25E2C5D8DC62}"/>
              </a:ext>
            </a:extLst>
          </p:cNvPr>
          <p:cNvSpPr/>
          <p:nvPr/>
        </p:nvSpPr>
        <p:spPr>
          <a:xfrm>
            <a:off x="6080760" y="1417320"/>
            <a:ext cx="2788920" cy="621792"/>
          </a:xfrm>
          <a:prstGeom prst="rect">
            <a:avLst/>
          </a:prstGeom>
          <a:solidFill>
            <a:srgbClr val="003A52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43" name="Text 40">
            <a:extLst>
              <a:ext uri="{FF2B5EF4-FFF2-40B4-BE49-F238E27FC236}">
                <a16:creationId xmlns:a16="http://schemas.microsoft.com/office/drawing/2014/main" id="{3C28F736-E262-685B-FC6E-0D91B6D99AA0}"/>
              </a:ext>
            </a:extLst>
          </p:cNvPr>
          <p:cNvSpPr/>
          <p:nvPr/>
        </p:nvSpPr>
        <p:spPr>
          <a:xfrm>
            <a:off x="6080760" y="1417320"/>
            <a:ext cx="2788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FASE 3</a:t>
            </a:r>
            <a:endParaRPr lang="en-US" sz="1100" dirty="0"/>
          </a:p>
        </p:txBody>
      </p:sp>
      <p:sp>
        <p:nvSpPr>
          <p:cNvPr id="44" name="Text 41">
            <a:extLst>
              <a:ext uri="{FF2B5EF4-FFF2-40B4-BE49-F238E27FC236}">
                <a16:creationId xmlns:a16="http://schemas.microsoft.com/office/drawing/2014/main" id="{9C7FB46F-B1F7-1233-DDA6-2E482CCEA3A7}"/>
              </a:ext>
            </a:extLst>
          </p:cNvPr>
          <p:cNvSpPr/>
          <p:nvPr/>
        </p:nvSpPr>
        <p:spPr>
          <a:xfrm>
            <a:off x="6080760" y="1709928"/>
            <a:ext cx="2788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FINALIZAÇÃO E RECEBIMENTO</a:t>
            </a:r>
            <a:endParaRPr lang="en-US" sz="1000" dirty="0"/>
          </a:p>
        </p:txBody>
      </p:sp>
      <p:sp>
        <p:nvSpPr>
          <p:cNvPr id="45" name="Shape 42">
            <a:extLst>
              <a:ext uri="{FF2B5EF4-FFF2-40B4-BE49-F238E27FC236}">
                <a16:creationId xmlns:a16="http://schemas.microsoft.com/office/drawing/2014/main" id="{C7DEF244-D92F-CDCB-4604-810E4FF07728}"/>
              </a:ext>
            </a:extLst>
          </p:cNvPr>
          <p:cNvSpPr/>
          <p:nvPr/>
        </p:nvSpPr>
        <p:spPr>
          <a:xfrm>
            <a:off x="6080760" y="2176272"/>
            <a:ext cx="2788920" cy="749808"/>
          </a:xfrm>
          <a:prstGeom prst="rect">
            <a:avLst/>
          </a:prstGeom>
          <a:solidFill>
            <a:srgbClr val="FFFFFF"/>
          </a:solidFill>
          <a:ln w="15240">
            <a:solidFill>
              <a:srgbClr val="003A52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46" name="Shape 43">
            <a:extLst>
              <a:ext uri="{FF2B5EF4-FFF2-40B4-BE49-F238E27FC236}">
                <a16:creationId xmlns:a16="http://schemas.microsoft.com/office/drawing/2014/main" id="{44CB4D33-1FF6-82FF-77E8-7145BA2DA6C8}"/>
              </a:ext>
            </a:extLst>
          </p:cNvPr>
          <p:cNvSpPr/>
          <p:nvPr/>
        </p:nvSpPr>
        <p:spPr>
          <a:xfrm>
            <a:off x="6190488" y="2340864"/>
            <a:ext cx="402336" cy="402336"/>
          </a:xfrm>
          <a:prstGeom prst="ellipse">
            <a:avLst/>
          </a:prstGeom>
          <a:solidFill>
            <a:srgbClr val="003A5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7" name="Text 44">
            <a:extLst>
              <a:ext uri="{FF2B5EF4-FFF2-40B4-BE49-F238E27FC236}">
                <a16:creationId xmlns:a16="http://schemas.microsoft.com/office/drawing/2014/main" id="{9B2BFF88-D8DD-4737-0225-4A79F9947D0A}"/>
              </a:ext>
            </a:extLst>
          </p:cNvPr>
          <p:cNvSpPr/>
          <p:nvPr/>
        </p:nvSpPr>
        <p:spPr>
          <a:xfrm>
            <a:off x="6190488" y="2340864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07</a:t>
            </a:r>
            <a:endParaRPr lang="en-US" sz="1100" dirty="0"/>
          </a:p>
        </p:txBody>
      </p:sp>
      <p:sp>
        <p:nvSpPr>
          <p:cNvPr id="48" name="Text 45">
            <a:extLst>
              <a:ext uri="{FF2B5EF4-FFF2-40B4-BE49-F238E27FC236}">
                <a16:creationId xmlns:a16="http://schemas.microsoft.com/office/drawing/2014/main" id="{02C7AE2B-AB25-3A5E-0114-A59F8202E2FD}"/>
              </a:ext>
            </a:extLst>
          </p:cNvPr>
          <p:cNvSpPr/>
          <p:nvPr/>
        </p:nvSpPr>
        <p:spPr>
          <a:xfrm>
            <a:off x="6675120" y="2267712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3A5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Etapa 07</a:t>
            </a:r>
            <a:endParaRPr lang="en-US" sz="1000" dirty="0">
              <a:solidFill>
                <a:srgbClr val="003A52"/>
              </a:solidFill>
            </a:endParaRPr>
          </a:p>
        </p:txBody>
      </p:sp>
      <p:sp>
        <p:nvSpPr>
          <p:cNvPr id="49" name="Text 46">
            <a:extLst>
              <a:ext uri="{FF2B5EF4-FFF2-40B4-BE49-F238E27FC236}">
                <a16:creationId xmlns:a16="http://schemas.microsoft.com/office/drawing/2014/main" id="{B793CE4F-70F9-3725-FAF6-DB22E206D4BF}"/>
              </a:ext>
            </a:extLst>
          </p:cNvPr>
          <p:cNvSpPr/>
          <p:nvPr/>
        </p:nvSpPr>
        <p:spPr>
          <a:xfrm>
            <a:off x="6675120" y="2487168"/>
            <a:ext cx="2103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03A5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Interligações de Água e Esgoto</a:t>
            </a:r>
            <a:endParaRPr lang="en-US" sz="950" dirty="0"/>
          </a:p>
        </p:txBody>
      </p:sp>
      <p:sp>
        <p:nvSpPr>
          <p:cNvPr id="50" name="Shape 47">
            <a:extLst>
              <a:ext uri="{FF2B5EF4-FFF2-40B4-BE49-F238E27FC236}">
                <a16:creationId xmlns:a16="http://schemas.microsoft.com/office/drawing/2014/main" id="{2D4A8140-6FDF-04B2-1441-E17655DB1FED}"/>
              </a:ext>
            </a:extLst>
          </p:cNvPr>
          <p:cNvSpPr/>
          <p:nvPr/>
        </p:nvSpPr>
        <p:spPr>
          <a:xfrm>
            <a:off x="6080760" y="3017520"/>
            <a:ext cx="2788920" cy="749808"/>
          </a:xfrm>
          <a:prstGeom prst="rect">
            <a:avLst/>
          </a:prstGeom>
          <a:solidFill>
            <a:srgbClr val="FFFFFF"/>
          </a:solidFill>
          <a:ln w="15240">
            <a:solidFill>
              <a:srgbClr val="003A52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51" name="Shape 48">
            <a:extLst>
              <a:ext uri="{FF2B5EF4-FFF2-40B4-BE49-F238E27FC236}">
                <a16:creationId xmlns:a16="http://schemas.microsoft.com/office/drawing/2014/main" id="{2FFB627B-9394-3E6A-79AB-7522F7400F30}"/>
              </a:ext>
            </a:extLst>
          </p:cNvPr>
          <p:cNvSpPr/>
          <p:nvPr/>
        </p:nvSpPr>
        <p:spPr>
          <a:xfrm>
            <a:off x="6190488" y="3182112"/>
            <a:ext cx="402336" cy="402336"/>
          </a:xfrm>
          <a:prstGeom prst="ellipse">
            <a:avLst/>
          </a:prstGeom>
          <a:solidFill>
            <a:srgbClr val="003A5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2" name="Text 49">
            <a:extLst>
              <a:ext uri="{FF2B5EF4-FFF2-40B4-BE49-F238E27FC236}">
                <a16:creationId xmlns:a16="http://schemas.microsoft.com/office/drawing/2014/main" id="{2A9CE79F-4170-7495-0004-20B917340362}"/>
              </a:ext>
            </a:extLst>
          </p:cNvPr>
          <p:cNvSpPr/>
          <p:nvPr/>
        </p:nvSpPr>
        <p:spPr>
          <a:xfrm>
            <a:off x="6190488" y="318211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08</a:t>
            </a:r>
            <a:endParaRPr lang="en-US" sz="1100" dirty="0"/>
          </a:p>
        </p:txBody>
      </p:sp>
      <p:sp>
        <p:nvSpPr>
          <p:cNvPr id="53" name="Text 50">
            <a:extLst>
              <a:ext uri="{FF2B5EF4-FFF2-40B4-BE49-F238E27FC236}">
                <a16:creationId xmlns:a16="http://schemas.microsoft.com/office/drawing/2014/main" id="{11A9A8BB-C7A8-8135-8AE3-4FB8AD1A004A}"/>
              </a:ext>
            </a:extLst>
          </p:cNvPr>
          <p:cNvSpPr/>
          <p:nvPr/>
        </p:nvSpPr>
        <p:spPr>
          <a:xfrm>
            <a:off x="6675120" y="3108960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3A5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Etapa 08</a:t>
            </a:r>
            <a:endParaRPr lang="en-US" sz="1000" dirty="0">
              <a:solidFill>
                <a:srgbClr val="003A52"/>
              </a:solidFill>
            </a:endParaRPr>
          </a:p>
        </p:txBody>
      </p:sp>
      <p:sp>
        <p:nvSpPr>
          <p:cNvPr id="54" name="Text 51">
            <a:extLst>
              <a:ext uri="{FF2B5EF4-FFF2-40B4-BE49-F238E27FC236}">
                <a16:creationId xmlns:a16="http://schemas.microsoft.com/office/drawing/2014/main" id="{FCE70025-1609-01BB-2C79-3BAA36FC734D}"/>
              </a:ext>
            </a:extLst>
          </p:cNvPr>
          <p:cNvSpPr/>
          <p:nvPr/>
        </p:nvSpPr>
        <p:spPr>
          <a:xfrm>
            <a:off x="6675120" y="3328416"/>
            <a:ext cx="2103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03A5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Individualização Cadastral</a:t>
            </a:r>
            <a:endParaRPr lang="en-US" sz="950" dirty="0"/>
          </a:p>
        </p:txBody>
      </p:sp>
      <p:sp>
        <p:nvSpPr>
          <p:cNvPr id="55" name="Shape 52">
            <a:extLst>
              <a:ext uri="{FF2B5EF4-FFF2-40B4-BE49-F238E27FC236}">
                <a16:creationId xmlns:a16="http://schemas.microsoft.com/office/drawing/2014/main" id="{7EB49FAD-D05E-D150-CB97-5819E58BD491}"/>
              </a:ext>
            </a:extLst>
          </p:cNvPr>
          <p:cNvSpPr/>
          <p:nvPr/>
        </p:nvSpPr>
        <p:spPr>
          <a:xfrm>
            <a:off x="6080760" y="3858768"/>
            <a:ext cx="2788920" cy="749808"/>
          </a:xfrm>
          <a:prstGeom prst="rect">
            <a:avLst/>
          </a:prstGeom>
          <a:solidFill>
            <a:srgbClr val="FFFFFF"/>
          </a:solidFill>
          <a:ln w="15240">
            <a:solidFill>
              <a:srgbClr val="003A52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56" name="Shape 53">
            <a:extLst>
              <a:ext uri="{FF2B5EF4-FFF2-40B4-BE49-F238E27FC236}">
                <a16:creationId xmlns:a16="http://schemas.microsoft.com/office/drawing/2014/main" id="{857948D3-4775-33DD-C319-92785BD1EE42}"/>
              </a:ext>
            </a:extLst>
          </p:cNvPr>
          <p:cNvSpPr/>
          <p:nvPr/>
        </p:nvSpPr>
        <p:spPr>
          <a:xfrm>
            <a:off x="6190488" y="4023360"/>
            <a:ext cx="402336" cy="402336"/>
          </a:xfrm>
          <a:prstGeom prst="ellipse">
            <a:avLst/>
          </a:prstGeom>
          <a:solidFill>
            <a:srgbClr val="003A5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7" name="Text 54">
            <a:extLst>
              <a:ext uri="{FF2B5EF4-FFF2-40B4-BE49-F238E27FC236}">
                <a16:creationId xmlns:a16="http://schemas.microsoft.com/office/drawing/2014/main" id="{0BD590E1-73AF-DD71-AC10-2C8408E34713}"/>
              </a:ext>
            </a:extLst>
          </p:cNvPr>
          <p:cNvSpPr/>
          <p:nvPr/>
        </p:nvSpPr>
        <p:spPr>
          <a:xfrm>
            <a:off x="6190488" y="4023360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09</a:t>
            </a:r>
            <a:endParaRPr lang="en-US" sz="1100" dirty="0"/>
          </a:p>
        </p:txBody>
      </p:sp>
      <p:sp>
        <p:nvSpPr>
          <p:cNvPr id="58" name="Text 55">
            <a:extLst>
              <a:ext uri="{FF2B5EF4-FFF2-40B4-BE49-F238E27FC236}">
                <a16:creationId xmlns:a16="http://schemas.microsoft.com/office/drawing/2014/main" id="{99BD6371-D4F4-34E1-3E7E-AD55AC65D36E}"/>
              </a:ext>
            </a:extLst>
          </p:cNvPr>
          <p:cNvSpPr/>
          <p:nvPr/>
        </p:nvSpPr>
        <p:spPr>
          <a:xfrm>
            <a:off x="6667500" y="3941064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3A5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Etapa 09</a:t>
            </a:r>
            <a:endParaRPr lang="en-US" sz="1000" dirty="0">
              <a:solidFill>
                <a:srgbClr val="003A52"/>
              </a:solidFill>
            </a:endParaRPr>
          </a:p>
        </p:txBody>
      </p:sp>
      <p:sp>
        <p:nvSpPr>
          <p:cNvPr id="59" name="Text 56">
            <a:extLst>
              <a:ext uri="{FF2B5EF4-FFF2-40B4-BE49-F238E27FC236}">
                <a16:creationId xmlns:a16="http://schemas.microsoft.com/office/drawing/2014/main" id="{FD3CA19D-B28F-DDB9-A702-E97152C8B68D}"/>
              </a:ext>
            </a:extLst>
          </p:cNvPr>
          <p:cNvSpPr/>
          <p:nvPr/>
        </p:nvSpPr>
        <p:spPr>
          <a:xfrm>
            <a:off x="6675120" y="4169664"/>
            <a:ext cx="2103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003A5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Recebimento das Infraestruturas</a:t>
            </a:r>
            <a:endParaRPr lang="en-US" sz="950" dirty="0"/>
          </a:p>
        </p:txBody>
      </p:sp>
      <p:sp>
        <p:nvSpPr>
          <p:cNvPr id="60" name="Shape 57">
            <a:extLst>
              <a:ext uri="{FF2B5EF4-FFF2-40B4-BE49-F238E27FC236}">
                <a16:creationId xmlns:a16="http://schemas.microsoft.com/office/drawing/2014/main" id="{85C4D675-5520-2110-E921-B9B126F99EAA}"/>
              </a:ext>
            </a:extLst>
          </p:cNvPr>
          <p:cNvSpPr/>
          <p:nvPr/>
        </p:nvSpPr>
        <p:spPr>
          <a:xfrm>
            <a:off x="0" y="4919472"/>
            <a:ext cx="9144000" cy="224028"/>
          </a:xfrm>
          <a:prstGeom prst="rect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1" name="Text 58">
            <a:extLst>
              <a:ext uri="{FF2B5EF4-FFF2-40B4-BE49-F238E27FC236}">
                <a16:creationId xmlns:a16="http://schemas.microsoft.com/office/drawing/2014/main" id="{53587317-FCBD-4A68-780C-63774DC75C5C}"/>
              </a:ext>
            </a:extLst>
          </p:cNvPr>
          <p:cNvSpPr/>
          <p:nvPr/>
        </p:nvSpPr>
        <p:spPr>
          <a:xfrm>
            <a:off x="228600" y="4919472"/>
            <a:ext cx="8831580" cy="2240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Montserrat" pitchFamily="34" charset="0"/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  <a:latin typeface="Montserrat" pitchFamily="34" charset="0"/>
              </a:rPr>
              <a:t>Caderno Técnico do </a:t>
            </a:r>
            <a:r>
              <a:rPr lang="en-US" sz="800" dirty="0" err="1">
                <a:solidFill>
                  <a:schemeClr val="bg1"/>
                </a:solidFill>
                <a:latin typeface="Montserrat" pitchFamily="34" charset="0"/>
              </a:rPr>
              <a:t>Empreendedor</a:t>
            </a:r>
            <a:r>
              <a:rPr lang="en-US" sz="800" dirty="0">
                <a:solidFill>
                  <a:schemeClr val="bg1"/>
                </a:solidFill>
                <a:latin typeface="Montserrat" pitchFamily="34" charset="0"/>
              </a:rPr>
              <a:t> — RIC/CT/ENG/EMP/001 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Montserrat" pitchFamily="34" charset="0"/>
            </a:endParaRP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441CE599-47F7-E0B2-AE3B-397C2747C0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85" t="38300" r="14385" b="38621"/>
          <a:stretch>
            <a:fillRect/>
          </a:stretch>
        </p:blipFill>
        <p:spPr>
          <a:xfrm>
            <a:off x="7304965" y="168673"/>
            <a:ext cx="1402307" cy="5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0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0">
            <a:extLst>
              <a:ext uri="{FF2B5EF4-FFF2-40B4-BE49-F238E27FC236}">
                <a16:creationId xmlns:a16="http://schemas.microsoft.com/office/drawing/2014/main" id="{E003EC7F-D496-1608-497B-0E16F6FFE07B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/>
          <p:cNvSpPr/>
          <p:nvPr/>
        </p:nvSpPr>
        <p:spPr>
          <a:xfrm rot="16200000">
            <a:off x="-2287446" y="2287446"/>
            <a:ext cx="5143500" cy="568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Montserrat" pitchFamily="34" charset="0"/>
              </a:rPr>
              <a:t>ETAPA 01</a:t>
            </a:r>
            <a:endParaRPr lang="en-US" sz="800" dirty="0"/>
          </a:p>
        </p:txBody>
      </p:sp>
      <p:sp>
        <p:nvSpPr>
          <p:cNvPr id="4" name="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6032" y="0"/>
            <a:ext cx="8887968" cy="914400"/>
          </a:xfrm>
          <a:prstGeom prst="rect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 dirty="0"/>
          </a:p>
        </p:txBody>
      </p:sp>
      <p:grpSp>
        <p:nvGrpSpPr>
          <p:cNvPr id="150" name="Agrupar 149">
            <a:extLst>
              <a:ext uri="{FF2B5EF4-FFF2-40B4-BE49-F238E27FC236}">
                <a16:creationId xmlns:a16="http://schemas.microsoft.com/office/drawing/2014/main" id="{D9DC70AF-97BB-B5D9-24E1-37C8B47AF1FC}"/>
              </a:ext>
            </a:extLst>
          </p:cNvPr>
          <p:cNvGrpSpPr/>
          <p:nvPr/>
        </p:nvGrpSpPr>
        <p:grpSpPr>
          <a:xfrm>
            <a:off x="568607" y="130302"/>
            <a:ext cx="7235727" cy="784598"/>
            <a:chOff x="568607" y="130302"/>
            <a:chExt cx="7235727" cy="784598"/>
          </a:xfrm>
        </p:grpSpPr>
        <p:sp>
          <p:nvSpPr>
            <p:cNvPr id="5" name="Shape 3"/>
            <p:cNvSpPr/>
            <p:nvPr/>
          </p:nvSpPr>
          <p:spPr>
            <a:xfrm>
              <a:off x="568608" y="130302"/>
              <a:ext cx="6736357" cy="237744"/>
            </a:xfrm>
            <a:prstGeom prst="roundRect">
              <a:avLst>
                <a:gd name="adj" fmla="val 23077"/>
              </a:avLst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 4"/>
            <p:cNvSpPr/>
            <p:nvPr/>
          </p:nvSpPr>
          <p:spPr>
            <a:xfrm>
              <a:off x="699582" y="130303"/>
              <a:ext cx="3854172" cy="2463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FASE 1 — PLANEJAMENTO E APROVAÇÃO</a:t>
              </a:r>
              <a:endParaRPr lang="en-US" sz="900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568608" y="377190"/>
              <a:ext cx="6517992" cy="3657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Certidão de Diretrizes</a:t>
              </a:r>
              <a:endParaRPr lang="en-US" sz="1800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568607" y="724662"/>
              <a:ext cx="7235727" cy="19023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900" i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Documento emitido pela Concessionária</a:t>
              </a:r>
              <a:r>
                <a:rPr lang="en-US" sz="900" i="1" dirty="0">
                  <a:solidFill>
                    <a:schemeClr val="bg1"/>
                  </a:solidFill>
                </a:rPr>
                <a:t> </a:t>
              </a:r>
              <a:r>
                <a:rPr lang="en-US" sz="900" i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que estabelece os parâmetros técnicos e as condições para fornecimento de água e coleta de esgoto</a:t>
              </a: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.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29E42639-7D9D-04DC-9E14-EA8FC82AF59A}"/>
              </a:ext>
            </a:extLst>
          </p:cNvPr>
          <p:cNvGrpSpPr/>
          <p:nvPr/>
        </p:nvGrpSpPr>
        <p:grpSpPr>
          <a:xfrm>
            <a:off x="568608" y="1005840"/>
            <a:ext cx="8325457" cy="1828800"/>
            <a:chOff x="347472" y="1005840"/>
            <a:chExt cx="8366760" cy="1828800"/>
          </a:xfrm>
        </p:grpSpPr>
        <p:sp>
          <p:nvSpPr>
            <p:cNvPr id="11" name="Shape 8"/>
            <p:cNvSpPr/>
            <p:nvPr/>
          </p:nvSpPr>
          <p:spPr>
            <a:xfrm>
              <a:off x="347472" y="1005840"/>
              <a:ext cx="4114800" cy="274320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 9"/>
            <p:cNvSpPr/>
            <p:nvPr/>
          </p:nvSpPr>
          <p:spPr>
            <a:xfrm>
              <a:off x="420624" y="1005840"/>
              <a:ext cx="40233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DESCRIÇÃO E CARACTERÍSTICAS</a:t>
              </a:r>
              <a:endParaRPr lang="en-US" sz="850" dirty="0"/>
            </a:p>
          </p:txBody>
        </p:sp>
        <p:sp>
          <p:nvSpPr>
            <p:cNvPr id="13" name="Shape 10"/>
            <p:cNvSpPr/>
            <p:nvPr/>
          </p:nvSpPr>
          <p:spPr>
            <a:xfrm>
              <a:off x="347472" y="1325880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 12"/>
            <p:cNvSpPr/>
            <p:nvPr/>
          </p:nvSpPr>
          <p:spPr>
            <a:xfrm>
              <a:off x="663597" y="1353312"/>
              <a:ext cx="3752954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buNone/>
              </a:pP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Etapa inicial do processo, de caráter obrigatório, conforme estabelecido na Lei Complementar nº 830/2018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16" name="Shape 13"/>
            <p:cNvSpPr/>
            <p:nvPr/>
          </p:nvSpPr>
          <p:spPr>
            <a:xfrm>
              <a:off x="347472" y="1627632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 15"/>
            <p:cNvSpPr/>
            <p:nvPr/>
          </p:nvSpPr>
          <p:spPr>
            <a:xfrm>
              <a:off x="673405" y="1655064"/>
              <a:ext cx="3743147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Estabelece normas técnicas e viabilidade de empreendimentos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19" name="Shape 16"/>
            <p:cNvSpPr/>
            <p:nvPr/>
          </p:nvSpPr>
          <p:spPr>
            <a:xfrm>
              <a:off x="347472" y="1929384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 18"/>
            <p:cNvSpPr/>
            <p:nvPr/>
          </p:nvSpPr>
          <p:spPr>
            <a:xfrm>
              <a:off x="670352" y="1956816"/>
              <a:ext cx="3746200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Análise da viabilidade técnica e capacidade dos Sistemas de Água e Esgoto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22" name="Shape 19"/>
            <p:cNvSpPr/>
            <p:nvPr/>
          </p:nvSpPr>
          <p:spPr>
            <a:xfrm>
              <a:off x="347472" y="2231136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 21"/>
            <p:cNvSpPr/>
            <p:nvPr/>
          </p:nvSpPr>
          <p:spPr>
            <a:xfrm>
              <a:off x="670352" y="2258568"/>
              <a:ext cx="4002232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cs typeface="Calibri" pitchFamily="34" charset="-120"/>
                </a:rPr>
                <a:t>Alicerce do processo regulatório; sem ela, nenhum projeto pode ser elaborado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25" name="Shape 22"/>
            <p:cNvSpPr/>
            <p:nvPr/>
          </p:nvSpPr>
          <p:spPr>
            <a:xfrm>
              <a:off x="347472" y="2532888"/>
              <a:ext cx="4114800" cy="301752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 24"/>
            <p:cNvSpPr/>
            <p:nvPr/>
          </p:nvSpPr>
          <p:spPr>
            <a:xfrm>
              <a:off x="673406" y="2560320"/>
              <a:ext cx="3743146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</a:rPr>
                <a:t>Protocolar via e-mail:      </a:t>
              </a:r>
              <a:r>
                <a:rPr lang="en-US" sz="11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protocolo.eng@ricambiental.com.br</a:t>
              </a:r>
              <a:r>
                <a:rPr lang="en-US" sz="11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</a:rPr>
                <a:t> 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Shape 25"/>
            <p:cNvSpPr/>
            <p:nvPr/>
          </p:nvSpPr>
          <p:spPr>
            <a:xfrm>
              <a:off x="4599432" y="1005840"/>
              <a:ext cx="4114800" cy="274320"/>
            </a:xfrm>
            <a:prstGeom prst="rect">
              <a:avLst/>
            </a:prstGeom>
            <a:solidFill>
              <a:srgbClr val="00A6E2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 26"/>
            <p:cNvSpPr/>
            <p:nvPr/>
          </p:nvSpPr>
          <p:spPr>
            <a:xfrm>
              <a:off x="4672584" y="1005840"/>
              <a:ext cx="40233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DOCUMENTAÇÃO NECESSÁRIA</a:t>
              </a:r>
              <a:endParaRPr lang="en-US" sz="850" dirty="0"/>
            </a:p>
          </p:txBody>
        </p:sp>
        <p:sp>
          <p:nvSpPr>
            <p:cNvPr id="30" name="Shape 27"/>
            <p:cNvSpPr/>
            <p:nvPr/>
          </p:nvSpPr>
          <p:spPr>
            <a:xfrm>
              <a:off x="4599432" y="1325880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 29"/>
            <p:cNvSpPr/>
            <p:nvPr/>
          </p:nvSpPr>
          <p:spPr>
            <a:xfrm>
              <a:off x="4894007" y="1353312"/>
              <a:ext cx="3774504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cs typeface="Calibri" pitchFamily="34" charset="-120"/>
                </a:rPr>
                <a:t>Encaminhar o </a:t>
              </a:r>
              <a:r>
                <a:rPr lang="en-US" sz="900" b="1" dirty="0">
                  <a:solidFill>
                    <a:srgbClr val="003A52"/>
                  </a:solidFill>
                  <a:latin typeface="Calibri" pitchFamily="34" charset="0"/>
                  <a:cs typeface="Calibri" pitchFamily="34" charset="-120"/>
                  <a:hlinkClick r:id="rId4"/>
                </a:rPr>
                <a:t>Formulário RIC/FORM/ENG/001</a:t>
              </a: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cs typeface="Calibri" pitchFamily="34" charset="-120"/>
                </a:rPr>
                <a:t>, preenchido e assinado, juntamente com as documentações necessárias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33" name="Shape 30"/>
            <p:cNvSpPr/>
            <p:nvPr/>
          </p:nvSpPr>
          <p:spPr>
            <a:xfrm>
              <a:off x="4599432" y="1627632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 32"/>
            <p:cNvSpPr/>
            <p:nvPr/>
          </p:nvSpPr>
          <p:spPr>
            <a:xfrm>
              <a:off x="4894007" y="1655064"/>
              <a:ext cx="3774505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Certidão de uso de solo atualizada, matrícula e alvará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36" name="Shape 33"/>
            <p:cNvSpPr/>
            <p:nvPr/>
          </p:nvSpPr>
          <p:spPr>
            <a:xfrm>
              <a:off x="4599432" y="1929384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Text 35"/>
            <p:cNvSpPr/>
            <p:nvPr/>
          </p:nvSpPr>
          <p:spPr>
            <a:xfrm>
              <a:off x="4894007" y="1956816"/>
              <a:ext cx="3774505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cs typeface="Calibri" pitchFamily="34" charset="-120"/>
                </a:rPr>
                <a:t>Estimativa de Ocupação (População Fixa e Flutuante)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39" name="Shape 36"/>
            <p:cNvSpPr/>
            <p:nvPr/>
          </p:nvSpPr>
          <p:spPr>
            <a:xfrm>
              <a:off x="4599432" y="2231136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Text 38"/>
            <p:cNvSpPr/>
            <p:nvPr/>
          </p:nvSpPr>
          <p:spPr>
            <a:xfrm>
              <a:off x="4894007" y="2258568"/>
              <a:ext cx="3774505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Croqui de localização do Empreendimento e Implantação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42" name="Shape 39"/>
            <p:cNvSpPr/>
            <p:nvPr/>
          </p:nvSpPr>
          <p:spPr>
            <a:xfrm>
              <a:off x="4599432" y="2532888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Text 41"/>
            <p:cNvSpPr/>
            <p:nvPr/>
          </p:nvSpPr>
          <p:spPr>
            <a:xfrm>
              <a:off x="4894007" y="2560320"/>
              <a:ext cx="3774505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lvl="0" algn="just"/>
              <a:r>
                <a:rPr lang="pt-PT" sz="900" dirty="0">
                  <a:solidFill>
                    <a:srgbClr val="003A52"/>
                  </a:solidFill>
                </a:rPr>
                <a:t>Se houver Certidão de Diretrizes emitida anteriormente, deve ser apresentada (Para o caso de Renovação de Certidão)</a:t>
              </a:r>
              <a:endParaRPr lang="pt-BR" sz="900" b="1" dirty="0">
                <a:solidFill>
                  <a:srgbClr val="003A52"/>
                </a:solidFill>
              </a:endParaRPr>
            </a:p>
          </p:txBody>
        </p:sp>
      </p:grpSp>
      <p:pic>
        <p:nvPicPr>
          <p:cNvPr id="54" name="Imagem 53">
            <a:extLst>
              <a:ext uri="{FF2B5EF4-FFF2-40B4-BE49-F238E27FC236}">
                <a16:creationId xmlns:a16="http://schemas.microsoft.com/office/drawing/2014/main" id="{50A4FF11-8A73-4A38-3DB8-26D3C88A8B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385" t="38300" r="14385" b="38621"/>
          <a:stretch>
            <a:fillRect/>
          </a:stretch>
        </p:blipFill>
        <p:spPr>
          <a:xfrm>
            <a:off x="7491758" y="247285"/>
            <a:ext cx="1402307" cy="503903"/>
          </a:xfrm>
          <a:prstGeom prst="rect">
            <a:avLst/>
          </a:prstGeom>
        </p:spPr>
      </p:pic>
      <p:pic>
        <p:nvPicPr>
          <p:cNvPr id="56" name="Image 1" descr="preencoded.png">
            <a:extLst>
              <a:ext uri="{FF2B5EF4-FFF2-40B4-BE49-F238E27FC236}">
                <a16:creationId xmlns:a16="http://schemas.microsoft.com/office/drawing/2014/main" id="{230F61ED-24FE-2388-1048-08EF9FE93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83" y="1406129"/>
            <a:ext cx="148820" cy="148820"/>
          </a:xfrm>
          <a:prstGeom prst="rect">
            <a:avLst/>
          </a:prstGeom>
        </p:spPr>
      </p:pic>
      <p:pic>
        <p:nvPicPr>
          <p:cNvPr id="82" name="Image 1" descr="preencoded.png">
            <a:extLst>
              <a:ext uri="{FF2B5EF4-FFF2-40B4-BE49-F238E27FC236}">
                <a16:creationId xmlns:a16="http://schemas.microsoft.com/office/drawing/2014/main" id="{1C2B17C5-06DD-2608-83B8-5CE025220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83" y="1701581"/>
            <a:ext cx="148820" cy="148820"/>
          </a:xfrm>
          <a:prstGeom prst="rect">
            <a:avLst/>
          </a:prstGeom>
        </p:spPr>
      </p:pic>
      <p:pic>
        <p:nvPicPr>
          <p:cNvPr id="83" name="Image 1" descr="preencoded.png">
            <a:extLst>
              <a:ext uri="{FF2B5EF4-FFF2-40B4-BE49-F238E27FC236}">
                <a16:creationId xmlns:a16="http://schemas.microsoft.com/office/drawing/2014/main" id="{B9C9D08B-3F75-9A43-A67C-5D3A4048B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71" y="2014965"/>
            <a:ext cx="148820" cy="148820"/>
          </a:xfrm>
          <a:prstGeom prst="rect">
            <a:avLst/>
          </a:prstGeom>
        </p:spPr>
      </p:pic>
      <p:pic>
        <p:nvPicPr>
          <p:cNvPr id="146" name="Image 1" descr="preencoded.png">
            <a:extLst>
              <a:ext uri="{FF2B5EF4-FFF2-40B4-BE49-F238E27FC236}">
                <a16:creationId xmlns:a16="http://schemas.microsoft.com/office/drawing/2014/main" id="{37CAAB9C-C120-8124-133F-938C2ADB0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83" y="2317332"/>
            <a:ext cx="148820" cy="148820"/>
          </a:xfrm>
          <a:prstGeom prst="rect">
            <a:avLst/>
          </a:prstGeom>
        </p:spPr>
      </p:pic>
      <p:pic>
        <p:nvPicPr>
          <p:cNvPr id="147" name="Image 1" descr="preencoded.png">
            <a:extLst>
              <a:ext uri="{FF2B5EF4-FFF2-40B4-BE49-F238E27FC236}">
                <a16:creationId xmlns:a16="http://schemas.microsoft.com/office/drawing/2014/main" id="{687067DC-412F-9B80-16DC-C96727B95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63" y="2614159"/>
            <a:ext cx="148820" cy="148820"/>
          </a:xfrm>
          <a:prstGeom prst="rect">
            <a:avLst/>
          </a:prstGeom>
        </p:spPr>
      </p:pic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3C7F56AE-4863-C792-B8FF-DE8809FFEEB1}"/>
              </a:ext>
            </a:extLst>
          </p:cNvPr>
          <p:cNvGrpSpPr/>
          <p:nvPr/>
        </p:nvGrpSpPr>
        <p:grpSpPr>
          <a:xfrm>
            <a:off x="568608" y="2907440"/>
            <a:ext cx="8325457" cy="1971024"/>
            <a:chOff x="730152" y="2907440"/>
            <a:chExt cx="7977121" cy="1971024"/>
          </a:xfrm>
        </p:grpSpPr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631119FE-BD2E-E60E-C30E-FF1A16B31078}"/>
                </a:ext>
              </a:extLst>
            </p:cNvPr>
            <p:cNvSpPr/>
            <p:nvPr/>
          </p:nvSpPr>
          <p:spPr>
            <a:xfrm>
              <a:off x="730153" y="2935223"/>
              <a:ext cx="3926596" cy="947352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1" name="Text 6">
              <a:extLst>
                <a:ext uri="{FF2B5EF4-FFF2-40B4-BE49-F238E27FC236}">
                  <a16:creationId xmlns:a16="http://schemas.microsoft.com/office/drawing/2014/main" id="{48A61093-15C6-28BC-0D44-99AE38E78CB4}"/>
                </a:ext>
              </a:extLst>
            </p:cNvPr>
            <p:cNvSpPr/>
            <p:nvPr/>
          </p:nvSpPr>
          <p:spPr>
            <a:xfrm>
              <a:off x="1380853" y="3644976"/>
              <a:ext cx="1768454" cy="17543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Taxa de Análise: </a:t>
              </a:r>
              <a:r>
                <a:rPr lang="en-US" sz="900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R$ 201,10</a:t>
              </a:r>
              <a:endParaRPr lang="en-US" sz="1100" dirty="0"/>
            </a:p>
          </p:txBody>
        </p:sp>
        <p:sp>
          <p:nvSpPr>
            <p:cNvPr id="62" name="Text 7">
              <a:extLst>
                <a:ext uri="{FF2B5EF4-FFF2-40B4-BE49-F238E27FC236}">
                  <a16:creationId xmlns:a16="http://schemas.microsoft.com/office/drawing/2014/main" id="{46033F37-BA0C-0CE7-35C9-6CBC49EFF57E}"/>
                </a:ext>
              </a:extLst>
            </p:cNvPr>
            <p:cNvSpPr/>
            <p:nvPr/>
          </p:nvSpPr>
          <p:spPr>
            <a:xfrm>
              <a:off x="1365945" y="3284634"/>
              <a:ext cx="3159948" cy="33444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just">
                <a:buNone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Prazo de 30 dias corridos, contados do envio da documentação completa e do comprovante de pagamento da taxa de análise.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64" name="Shape 9">
              <a:extLst>
                <a:ext uri="{FF2B5EF4-FFF2-40B4-BE49-F238E27FC236}">
                  <a16:creationId xmlns:a16="http://schemas.microsoft.com/office/drawing/2014/main" id="{949CFE1D-85D0-D04B-46AB-D6C76B2E5EA8}"/>
                </a:ext>
              </a:extLst>
            </p:cNvPr>
            <p:cNvSpPr/>
            <p:nvPr/>
          </p:nvSpPr>
          <p:spPr>
            <a:xfrm>
              <a:off x="730152" y="3931112"/>
              <a:ext cx="3926597" cy="947352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Text 10">
              <a:extLst>
                <a:ext uri="{FF2B5EF4-FFF2-40B4-BE49-F238E27FC236}">
                  <a16:creationId xmlns:a16="http://schemas.microsoft.com/office/drawing/2014/main" id="{82F7E4A7-E23A-F284-10B9-3AC54EE99D97}"/>
                </a:ext>
              </a:extLst>
            </p:cNvPr>
            <p:cNvSpPr/>
            <p:nvPr/>
          </p:nvSpPr>
          <p:spPr>
            <a:xfrm>
              <a:off x="1417423" y="4001872"/>
              <a:ext cx="3136331" cy="38595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180 DIAS</a:t>
              </a:r>
              <a:endParaRPr lang="en-US" sz="2400" dirty="0"/>
            </a:p>
          </p:txBody>
        </p:sp>
        <p:sp>
          <p:nvSpPr>
            <p:cNvPr id="67" name="Text 11">
              <a:extLst>
                <a:ext uri="{FF2B5EF4-FFF2-40B4-BE49-F238E27FC236}">
                  <a16:creationId xmlns:a16="http://schemas.microsoft.com/office/drawing/2014/main" id="{293A427B-6D15-87BB-CAD8-B824DEA44E07}"/>
                </a:ext>
              </a:extLst>
            </p:cNvPr>
            <p:cNvSpPr/>
            <p:nvPr/>
          </p:nvSpPr>
          <p:spPr>
            <a:xfrm>
              <a:off x="1417423" y="4373796"/>
              <a:ext cx="847657" cy="17543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Validade:</a:t>
              </a:r>
              <a:endParaRPr lang="en-US" sz="1200" dirty="0"/>
            </a:p>
          </p:txBody>
        </p:sp>
        <p:sp>
          <p:nvSpPr>
            <p:cNvPr id="68" name="Text 12">
              <a:extLst>
                <a:ext uri="{FF2B5EF4-FFF2-40B4-BE49-F238E27FC236}">
                  <a16:creationId xmlns:a16="http://schemas.microsoft.com/office/drawing/2014/main" id="{B8938B92-1294-7768-E73F-6BF74E62E467}"/>
                </a:ext>
              </a:extLst>
            </p:cNvPr>
            <p:cNvSpPr/>
            <p:nvPr/>
          </p:nvSpPr>
          <p:spPr>
            <a:xfrm>
              <a:off x="2265080" y="4373796"/>
              <a:ext cx="2288674" cy="350871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just">
                <a:buNone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180 dias corridos, podendo ser renovada mediante novo requerimento</a:t>
              </a:r>
              <a:r>
                <a:rPr lang="en-US" sz="1000" dirty="0">
                  <a:solidFill>
                    <a:srgbClr val="B0BEC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.</a:t>
              </a:r>
              <a:endParaRPr lang="en-US" sz="1000" dirty="0"/>
            </a:p>
          </p:txBody>
        </p:sp>
        <p:sp>
          <p:nvSpPr>
            <p:cNvPr id="69" name="Shape 13">
              <a:extLst>
                <a:ext uri="{FF2B5EF4-FFF2-40B4-BE49-F238E27FC236}">
                  <a16:creationId xmlns:a16="http://schemas.microsoft.com/office/drawing/2014/main" id="{D728D94E-B530-ED21-1B40-30E4781660A6}"/>
                </a:ext>
              </a:extLst>
            </p:cNvPr>
            <p:cNvSpPr/>
            <p:nvPr/>
          </p:nvSpPr>
          <p:spPr>
            <a:xfrm>
              <a:off x="4774546" y="2907440"/>
              <a:ext cx="3932727" cy="969265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Text 14">
              <a:extLst>
                <a:ext uri="{FF2B5EF4-FFF2-40B4-BE49-F238E27FC236}">
                  <a16:creationId xmlns:a16="http://schemas.microsoft.com/office/drawing/2014/main" id="{C808F1C7-1C2C-B0D7-D5FA-D28923441F5B}"/>
                </a:ext>
              </a:extLst>
            </p:cNvPr>
            <p:cNvSpPr/>
            <p:nvPr/>
          </p:nvSpPr>
          <p:spPr>
            <a:xfrm>
              <a:off x="5470783" y="3019433"/>
              <a:ext cx="3051565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Recomendação:</a:t>
              </a:r>
              <a:endParaRPr lang="en-US" sz="1200" dirty="0"/>
            </a:p>
          </p:txBody>
        </p:sp>
        <p:sp>
          <p:nvSpPr>
            <p:cNvPr id="72" name="Text 15">
              <a:extLst>
                <a:ext uri="{FF2B5EF4-FFF2-40B4-BE49-F238E27FC236}">
                  <a16:creationId xmlns:a16="http://schemas.microsoft.com/office/drawing/2014/main" id="{91F68972-D4FD-189F-AE6A-A1CCC3C3A1B6}"/>
                </a:ext>
              </a:extLst>
            </p:cNvPr>
            <p:cNvSpPr/>
            <p:nvPr/>
          </p:nvSpPr>
          <p:spPr>
            <a:xfrm>
              <a:off x="5470783" y="3215981"/>
              <a:ext cx="3083912" cy="52529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just">
                <a:buNone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Manter a certidão válida até a aprovação definitiva do projeto para evitar alterações nas diretrizes devido a novos empreendimentos próximos.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73" name="Shape 16">
              <a:extLst>
                <a:ext uri="{FF2B5EF4-FFF2-40B4-BE49-F238E27FC236}">
                  <a16:creationId xmlns:a16="http://schemas.microsoft.com/office/drawing/2014/main" id="{FAA7F187-31C1-FAE1-4DD1-F3217FDD4FFD}"/>
                </a:ext>
              </a:extLst>
            </p:cNvPr>
            <p:cNvSpPr/>
            <p:nvPr/>
          </p:nvSpPr>
          <p:spPr>
            <a:xfrm>
              <a:off x="4774545" y="3925269"/>
              <a:ext cx="3932727" cy="928257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Text 17">
              <a:extLst>
                <a:ext uri="{FF2B5EF4-FFF2-40B4-BE49-F238E27FC236}">
                  <a16:creationId xmlns:a16="http://schemas.microsoft.com/office/drawing/2014/main" id="{4AD5BC3C-A030-B0DE-B565-1977C2EDCC9C}"/>
                </a:ext>
              </a:extLst>
            </p:cNvPr>
            <p:cNvSpPr/>
            <p:nvPr/>
          </p:nvSpPr>
          <p:spPr>
            <a:xfrm>
              <a:off x="5503130" y="4047493"/>
              <a:ext cx="3051565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Intransferível:</a:t>
              </a:r>
              <a:endParaRPr lang="en-US" sz="1200" dirty="0"/>
            </a:p>
          </p:txBody>
        </p:sp>
        <p:sp>
          <p:nvSpPr>
            <p:cNvPr id="76" name="Text 18">
              <a:extLst>
                <a:ext uri="{FF2B5EF4-FFF2-40B4-BE49-F238E27FC236}">
                  <a16:creationId xmlns:a16="http://schemas.microsoft.com/office/drawing/2014/main" id="{18F72C77-C418-09A7-630E-2C4ADAB26F0D}"/>
                </a:ext>
              </a:extLst>
            </p:cNvPr>
            <p:cNvSpPr/>
            <p:nvPr/>
          </p:nvSpPr>
          <p:spPr>
            <a:xfrm>
              <a:off x="5511007" y="4293103"/>
              <a:ext cx="3043688" cy="5017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Vincula-se ao empreendimento, atividade, área e titularidade. Qualquer alteração deve ser comunicada e implicará em nova análise.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pic>
          <p:nvPicPr>
            <p:cNvPr id="79" name="Image 0" descr="preencoded.png">
              <a:extLst>
                <a:ext uri="{FF2B5EF4-FFF2-40B4-BE49-F238E27FC236}">
                  <a16:creationId xmlns:a16="http://schemas.microsoft.com/office/drawing/2014/main" id="{C380B3E3-8B4B-FB08-8B61-87011CDAF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611" y="3215981"/>
              <a:ext cx="416895" cy="416895"/>
            </a:xfrm>
            <a:prstGeom prst="rect">
              <a:avLst/>
            </a:prstGeom>
          </p:spPr>
        </p:pic>
        <p:pic>
          <p:nvPicPr>
            <p:cNvPr id="80" name="Image 1" descr="preencoded.png">
              <a:extLst>
                <a:ext uri="{FF2B5EF4-FFF2-40B4-BE49-F238E27FC236}">
                  <a16:creationId xmlns:a16="http://schemas.microsoft.com/office/drawing/2014/main" id="{19BE5333-53B3-6514-0A7D-BCA06E0B1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8408" y="4181128"/>
              <a:ext cx="398784" cy="398784"/>
            </a:xfrm>
            <a:prstGeom prst="rect">
              <a:avLst/>
            </a:prstGeom>
          </p:spPr>
        </p:pic>
        <p:pic>
          <p:nvPicPr>
            <p:cNvPr id="81" name="Image 2" descr="preencoded.png">
              <a:extLst>
                <a:ext uri="{FF2B5EF4-FFF2-40B4-BE49-F238E27FC236}">
                  <a16:creationId xmlns:a16="http://schemas.microsoft.com/office/drawing/2014/main" id="{69FA6F37-04EE-3E15-E61C-34374C486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72997" y="3229637"/>
              <a:ext cx="417014" cy="417014"/>
            </a:xfrm>
            <a:prstGeom prst="rect">
              <a:avLst/>
            </a:prstGeom>
          </p:spPr>
        </p:pic>
        <p:pic>
          <p:nvPicPr>
            <p:cNvPr id="148" name="Image 3" descr="preencoded.png">
              <a:extLst>
                <a:ext uri="{FF2B5EF4-FFF2-40B4-BE49-F238E27FC236}">
                  <a16:creationId xmlns:a16="http://schemas.microsoft.com/office/drawing/2014/main" id="{720F3E3B-AD76-E9A0-29CD-8488198D7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70753" y="4182085"/>
              <a:ext cx="414580" cy="414580"/>
            </a:xfrm>
            <a:prstGeom prst="rect">
              <a:avLst/>
            </a:prstGeom>
          </p:spPr>
        </p:pic>
      </p:grpSp>
      <p:grpSp>
        <p:nvGrpSpPr>
          <p:cNvPr id="156" name="Agrupar 155">
            <a:extLst>
              <a:ext uri="{FF2B5EF4-FFF2-40B4-BE49-F238E27FC236}">
                <a16:creationId xmlns:a16="http://schemas.microsoft.com/office/drawing/2014/main" id="{864F1F04-FD21-E835-5303-56D02D7178EB}"/>
              </a:ext>
            </a:extLst>
          </p:cNvPr>
          <p:cNvGrpSpPr/>
          <p:nvPr/>
        </p:nvGrpSpPr>
        <p:grpSpPr>
          <a:xfrm>
            <a:off x="4857547" y="1400065"/>
            <a:ext cx="152400" cy="1356850"/>
            <a:chOff x="800483" y="1558529"/>
            <a:chExt cx="152400" cy="1356850"/>
          </a:xfrm>
        </p:grpSpPr>
        <p:pic>
          <p:nvPicPr>
            <p:cNvPr id="151" name="Image 1" descr="preencoded.png">
              <a:extLst>
                <a:ext uri="{FF2B5EF4-FFF2-40B4-BE49-F238E27FC236}">
                  <a16:creationId xmlns:a16="http://schemas.microsoft.com/office/drawing/2014/main" id="{A18CF774-AE38-B3E4-A8D6-823DE96EF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483" y="1558529"/>
              <a:ext cx="148820" cy="148820"/>
            </a:xfrm>
            <a:prstGeom prst="rect">
              <a:avLst/>
            </a:prstGeom>
          </p:spPr>
        </p:pic>
        <p:pic>
          <p:nvPicPr>
            <p:cNvPr id="152" name="Image 1" descr="preencoded.png">
              <a:extLst>
                <a:ext uri="{FF2B5EF4-FFF2-40B4-BE49-F238E27FC236}">
                  <a16:creationId xmlns:a16="http://schemas.microsoft.com/office/drawing/2014/main" id="{8B77F3AF-6051-C3E5-154B-F951BBFBF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483" y="1853981"/>
              <a:ext cx="148820" cy="148820"/>
            </a:xfrm>
            <a:prstGeom prst="rect">
              <a:avLst/>
            </a:prstGeom>
          </p:spPr>
        </p:pic>
        <p:pic>
          <p:nvPicPr>
            <p:cNvPr id="153" name="Image 1" descr="preencoded.png">
              <a:extLst>
                <a:ext uri="{FF2B5EF4-FFF2-40B4-BE49-F238E27FC236}">
                  <a16:creationId xmlns:a16="http://schemas.microsoft.com/office/drawing/2014/main" id="{54EE5DD1-2596-69C5-0B2C-78C65FF28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771" y="2167365"/>
              <a:ext cx="148820" cy="148820"/>
            </a:xfrm>
            <a:prstGeom prst="rect">
              <a:avLst/>
            </a:prstGeom>
          </p:spPr>
        </p:pic>
        <p:pic>
          <p:nvPicPr>
            <p:cNvPr id="154" name="Image 1" descr="preencoded.png">
              <a:extLst>
                <a:ext uri="{FF2B5EF4-FFF2-40B4-BE49-F238E27FC236}">
                  <a16:creationId xmlns:a16="http://schemas.microsoft.com/office/drawing/2014/main" id="{C4C18E1B-E73B-43F7-2135-B2F11C9DE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483" y="2469732"/>
              <a:ext cx="148820" cy="148820"/>
            </a:xfrm>
            <a:prstGeom prst="rect">
              <a:avLst/>
            </a:prstGeom>
          </p:spPr>
        </p:pic>
        <p:pic>
          <p:nvPicPr>
            <p:cNvPr id="155" name="Image 1" descr="preencoded.png">
              <a:extLst>
                <a:ext uri="{FF2B5EF4-FFF2-40B4-BE49-F238E27FC236}">
                  <a16:creationId xmlns:a16="http://schemas.microsoft.com/office/drawing/2014/main" id="{A282DE06-8668-CAA1-EA10-97A2C22C4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063" y="2766559"/>
              <a:ext cx="148820" cy="148820"/>
            </a:xfrm>
            <a:prstGeom prst="rect">
              <a:avLst/>
            </a:prstGeom>
          </p:spPr>
        </p:pic>
      </p:grpSp>
      <p:sp>
        <p:nvSpPr>
          <p:cNvPr id="9" name="Text 6">
            <a:extLst>
              <a:ext uri="{FF2B5EF4-FFF2-40B4-BE49-F238E27FC236}">
                <a16:creationId xmlns:a16="http://schemas.microsoft.com/office/drawing/2014/main" id="{E8EA3A03-3B6C-5DBA-E378-CC00194B6F1E}"/>
              </a:ext>
            </a:extLst>
          </p:cNvPr>
          <p:cNvSpPr/>
          <p:nvPr/>
        </p:nvSpPr>
        <p:spPr>
          <a:xfrm>
            <a:off x="1255821" y="3064364"/>
            <a:ext cx="1327008" cy="1754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Prazo de Emissão: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005189-27D4-18D0-EDD1-D6B9C3A92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22">
            <a:extLst>
              <a:ext uri="{FF2B5EF4-FFF2-40B4-BE49-F238E27FC236}">
                <a16:creationId xmlns:a16="http://schemas.microsoft.com/office/drawing/2014/main" id="{8ED28FEC-49EE-4099-F9BD-086C9BDFC358}"/>
              </a:ext>
            </a:extLst>
          </p:cNvPr>
          <p:cNvSpPr/>
          <p:nvPr/>
        </p:nvSpPr>
        <p:spPr>
          <a:xfrm>
            <a:off x="568608" y="2532888"/>
            <a:ext cx="4094487" cy="301752"/>
          </a:xfrm>
          <a:prstGeom prst="rect">
            <a:avLst/>
          </a:prstGeom>
          <a:solidFill>
            <a:srgbClr val="00688E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52" name="Shape 0">
            <a:extLst>
              <a:ext uri="{FF2B5EF4-FFF2-40B4-BE49-F238E27FC236}">
                <a16:creationId xmlns:a16="http://schemas.microsoft.com/office/drawing/2014/main" id="{F26D669F-C25F-C937-5D6A-C22FE9AE100A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0B84043-018C-67C6-A54D-286B6BB94165}"/>
              </a:ext>
            </a:extLst>
          </p:cNvPr>
          <p:cNvSpPr/>
          <p:nvPr/>
        </p:nvSpPr>
        <p:spPr>
          <a:xfrm rot="16200000">
            <a:off x="-2287446" y="2287446"/>
            <a:ext cx="5143500" cy="568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Montserrat" pitchFamily="34" charset="0"/>
              </a:rPr>
              <a:t>ETAPA 02</a:t>
            </a:r>
            <a:endParaRPr lang="en-US" sz="8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51F9DB28-76CF-5D36-C6F8-177118C966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6032" y="0"/>
            <a:ext cx="8887968" cy="914400"/>
          </a:xfrm>
          <a:prstGeom prst="rect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/>
          </a:p>
        </p:txBody>
      </p:sp>
      <p:grpSp>
        <p:nvGrpSpPr>
          <p:cNvPr id="150" name="Agrupar 149">
            <a:extLst>
              <a:ext uri="{FF2B5EF4-FFF2-40B4-BE49-F238E27FC236}">
                <a16:creationId xmlns:a16="http://schemas.microsoft.com/office/drawing/2014/main" id="{E2E7B722-45DC-908C-51BE-AD80B066AD9E}"/>
              </a:ext>
            </a:extLst>
          </p:cNvPr>
          <p:cNvGrpSpPr/>
          <p:nvPr/>
        </p:nvGrpSpPr>
        <p:grpSpPr>
          <a:xfrm>
            <a:off x="568607" y="130302"/>
            <a:ext cx="7235727" cy="784598"/>
            <a:chOff x="568607" y="130302"/>
            <a:chExt cx="7235727" cy="784598"/>
          </a:xfrm>
        </p:grpSpPr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DE64E4F0-0E57-1CF3-A55A-FFA1862AC193}"/>
                </a:ext>
              </a:extLst>
            </p:cNvPr>
            <p:cNvSpPr/>
            <p:nvPr/>
          </p:nvSpPr>
          <p:spPr>
            <a:xfrm>
              <a:off x="568608" y="130302"/>
              <a:ext cx="6736357" cy="237744"/>
            </a:xfrm>
            <a:prstGeom prst="roundRect">
              <a:avLst>
                <a:gd name="adj" fmla="val 23077"/>
              </a:avLst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Text 4">
              <a:extLst>
                <a:ext uri="{FF2B5EF4-FFF2-40B4-BE49-F238E27FC236}">
                  <a16:creationId xmlns:a16="http://schemas.microsoft.com/office/drawing/2014/main" id="{57B25F62-5E3F-0DEF-5D64-9D54BD3F167F}"/>
                </a:ext>
              </a:extLst>
            </p:cNvPr>
            <p:cNvSpPr/>
            <p:nvPr/>
          </p:nvSpPr>
          <p:spPr>
            <a:xfrm>
              <a:off x="699582" y="130303"/>
              <a:ext cx="3854172" cy="23774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FASE 1 — PLANEJAMENTO E APROVAÇÃO</a:t>
              </a:r>
              <a:endParaRPr lang="en-US" sz="900" dirty="0"/>
            </a:p>
          </p:txBody>
        </p:sp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27C04E51-0756-1DE5-1D71-53DE6E4B32E8}"/>
                </a:ext>
              </a:extLst>
            </p:cNvPr>
            <p:cNvSpPr/>
            <p:nvPr/>
          </p:nvSpPr>
          <p:spPr>
            <a:xfrm>
              <a:off x="568608" y="377190"/>
              <a:ext cx="6517992" cy="3657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Análise e Aprovação de Projetos</a:t>
              </a:r>
              <a:endParaRPr lang="en-US" dirty="0"/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0C8F43FF-7235-569A-5765-734C46F48F13}"/>
                </a:ext>
              </a:extLst>
            </p:cNvPr>
            <p:cNvSpPr/>
            <p:nvPr/>
          </p:nvSpPr>
          <p:spPr>
            <a:xfrm>
              <a:off x="568607" y="724662"/>
              <a:ext cx="7235727" cy="19023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900" i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Avaliação técnica das infraestruturas de água e esgoto, com aprovação que garante que o projeto atende às normas e diretrizes da Concessionária</a:t>
              </a:r>
              <a:endParaRPr lang="en-US" sz="9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C675DADF-4C29-E268-A394-7784AAC83665}"/>
              </a:ext>
            </a:extLst>
          </p:cNvPr>
          <p:cNvGrpSpPr/>
          <p:nvPr/>
        </p:nvGrpSpPr>
        <p:grpSpPr>
          <a:xfrm>
            <a:off x="568608" y="1005840"/>
            <a:ext cx="8325457" cy="1801368"/>
            <a:chOff x="347472" y="1005840"/>
            <a:chExt cx="8366760" cy="1801368"/>
          </a:xfrm>
        </p:grpSpPr>
        <p:sp>
          <p:nvSpPr>
            <p:cNvPr id="11" name="Shape 8">
              <a:extLst>
                <a:ext uri="{FF2B5EF4-FFF2-40B4-BE49-F238E27FC236}">
                  <a16:creationId xmlns:a16="http://schemas.microsoft.com/office/drawing/2014/main" id="{38251AAA-8C04-166C-6533-BB42FA730157}"/>
                </a:ext>
              </a:extLst>
            </p:cNvPr>
            <p:cNvSpPr/>
            <p:nvPr/>
          </p:nvSpPr>
          <p:spPr>
            <a:xfrm>
              <a:off x="347472" y="1005840"/>
              <a:ext cx="4114800" cy="274320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 9">
              <a:extLst>
                <a:ext uri="{FF2B5EF4-FFF2-40B4-BE49-F238E27FC236}">
                  <a16:creationId xmlns:a16="http://schemas.microsoft.com/office/drawing/2014/main" id="{44625751-B70E-983C-821A-8A7070BE0F6B}"/>
                </a:ext>
              </a:extLst>
            </p:cNvPr>
            <p:cNvSpPr/>
            <p:nvPr/>
          </p:nvSpPr>
          <p:spPr>
            <a:xfrm>
              <a:off x="420624" y="1005840"/>
              <a:ext cx="40233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DESCRIÇÃO E CARACTERÍSTICAS</a:t>
              </a:r>
              <a:endParaRPr lang="en-US" sz="850" dirty="0"/>
            </a:p>
          </p:txBody>
        </p:sp>
        <p:sp>
          <p:nvSpPr>
            <p:cNvPr id="13" name="Shape 10">
              <a:extLst>
                <a:ext uri="{FF2B5EF4-FFF2-40B4-BE49-F238E27FC236}">
                  <a16:creationId xmlns:a16="http://schemas.microsoft.com/office/drawing/2014/main" id="{FE99AE02-A13C-40F0-A3A5-E5220D0E2B5D}"/>
                </a:ext>
              </a:extLst>
            </p:cNvPr>
            <p:cNvSpPr/>
            <p:nvPr/>
          </p:nvSpPr>
          <p:spPr>
            <a:xfrm>
              <a:off x="347472" y="1325880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rgbClr val="D5EEF7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 12">
              <a:extLst>
                <a:ext uri="{FF2B5EF4-FFF2-40B4-BE49-F238E27FC236}">
                  <a16:creationId xmlns:a16="http://schemas.microsoft.com/office/drawing/2014/main" id="{DBB40449-9EBA-D5A6-CDD5-2008A813C8F8}"/>
                </a:ext>
              </a:extLst>
            </p:cNvPr>
            <p:cNvSpPr/>
            <p:nvPr/>
          </p:nvSpPr>
          <p:spPr>
            <a:xfrm>
              <a:off x="663597" y="1353312"/>
              <a:ext cx="3752954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Projetos de SAA e SES elaborados conforme Certidão de Diretrizes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16" name="Shape 13">
              <a:extLst>
                <a:ext uri="{FF2B5EF4-FFF2-40B4-BE49-F238E27FC236}">
                  <a16:creationId xmlns:a16="http://schemas.microsoft.com/office/drawing/2014/main" id="{C81C84E6-EE0F-664D-2F25-9415E56295E3}"/>
                </a:ext>
              </a:extLst>
            </p:cNvPr>
            <p:cNvSpPr/>
            <p:nvPr/>
          </p:nvSpPr>
          <p:spPr>
            <a:xfrm>
              <a:off x="347472" y="1627632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D5EEF7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 15">
              <a:extLst>
                <a:ext uri="{FF2B5EF4-FFF2-40B4-BE49-F238E27FC236}">
                  <a16:creationId xmlns:a16="http://schemas.microsoft.com/office/drawing/2014/main" id="{78DCD043-ABFF-18A8-8488-2B6FE351AF5A}"/>
                </a:ext>
              </a:extLst>
            </p:cNvPr>
            <p:cNvSpPr/>
            <p:nvPr/>
          </p:nvSpPr>
          <p:spPr>
            <a:xfrm>
              <a:off x="673405" y="1655064"/>
              <a:ext cx="3743147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Conformidade com normas ABNT e diretrizes da Concessionária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19" name="Shape 16">
              <a:extLst>
                <a:ext uri="{FF2B5EF4-FFF2-40B4-BE49-F238E27FC236}">
                  <a16:creationId xmlns:a16="http://schemas.microsoft.com/office/drawing/2014/main" id="{153216BF-DB7E-D47F-BFF9-8ADE2102811C}"/>
                </a:ext>
              </a:extLst>
            </p:cNvPr>
            <p:cNvSpPr/>
            <p:nvPr/>
          </p:nvSpPr>
          <p:spPr>
            <a:xfrm>
              <a:off x="347472" y="1929384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rgbClr val="D5EEF7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 18">
              <a:extLst>
                <a:ext uri="{FF2B5EF4-FFF2-40B4-BE49-F238E27FC236}">
                  <a16:creationId xmlns:a16="http://schemas.microsoft.com/office/drawing/2014/main" id="{507C7EF1-8F8F-CA95-E0BD-A8D83FED2071}"/>
                </a:ext>
              </a:extLst>
            </p:cNvPr>
            <p:cNvSpPr/>
            <p:nvPr/>
          </p:nvSpPr>
          <p:spPr>
            <a:xfrm>
              <a:off x="670352" y="1956816"/>
              <a:ext cx="3746200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Análise inicial: </a:t>
              </a:r>
              <a:r>
                <a:rPr lang="en-US" sz="900" b="1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30 dias corridos</a:t>
              </a: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/ Reanálise:</a:t>
              </a:r>
              <a:r>
                <a:rPr lang="en-US" sz="900" b="1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30 dias corridos</a:t>
              </a:r>
              <a:endParaRPr lang="en-US" sz="900" b="1" dirty="0">
                <a:solidFill>
                  <a:srgbClr val="003A52"/>
                </a:solidFill>
              </a:endParaRPr>
            </a:p>
          </p:txBody>
        </p:sp>
        <p:sp>
          <p:nvSpPr>
            <p:cNvPr id="22" name="Shape 19">
              <a:extLst>
                <a:ext uri="{FF2B5EF4-FFF2-40B4-BE49-F238E27FC236}">
                  <a16:creationId xmlns:a16="http://schemas.microsoft.com/office/drawing/2014/main" id="{E62B3CBB-4B68-8829-A661-719F5AF0AE87}"/>
                </a:ext>
              </a:extLst>
            </p:cNvPr>
            <p:cNvSpPr/>
            <p:nvPr/>
          </p:nvSpPr>
          <p:spPr>
            <a:xfrm>
              <a:off x="347472" y="2231136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D5EEF7"/>
              </a:solidFill>
              <a:prstDash val="soli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4" name="Text 21">
              <a:extLst>
                <a:ext uri="{FF2B5EF4-FFF2-40B4-BE49-F238E27FC236}">
                  <a16:creationId xmlns:a16="http://schemas.microsoft.com/office/drawing/2014/main" id="{F212A08E-DBCB-4F48-E169-31228D3762CE}"/>
                </a:ext>
              </a:extLst>
            </p:cNvPr>
            <p:cNvSpPr/>
            <p:nvPr/>
          </p:nvSpPr>
          <p:spPr>
            <a:xfrm>
              <a:off x="670352" y="2258568"/>
              <a:ext cx="4002232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Validade dos projetos aprovados: </a:t>
              </a:r>
              <a:r>
                <a:rPr lang="en-US" sz="900" b="1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2 anos corridos</a:t>
              </a:r>
              <a:endParaRPr lang="en-US" sz="900" b="1" dirty="0">
                <a:solidFill>
                  <a:srgbClr val="003A52"/>
                </a:solidFill>
              </a:endParaRPr>
            </a:p>
          </p:txBody>
        </p:sp>
        <p:sp>
          <p:nvSpPr>
            <p:cNvPr id="27" name="Text 24">
              <a:extLst>
                <a:ext uri="{FF2B5EF4-FFF2-40B4-BE49-F238E27FC236}">
                  <a16:creationId xmlns:a16="http://schemas.microsoft.com/office/drawing/2014/main" id="{312953B5-F760-F331-7AA4-97D44DF2149E}"/>
                </a:ext>
              </a:extLst>
            </p:cNvPr>
            <p:cNvSpPr/>
            <p:nvPr/>
          </p:nvSpPr>
          <p:spPr>
            <a:xfrm>
              <a:off x="663598" y="2560320"/>
              <a:ext cx="3752955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</a:rPr>
                <a:t>Protocolar via e-mail:      </a:t>
              </a:r>
              <a:r>
                <a:rPr lang="en-US" sz="11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protocolo.eng@ricambiental.com.br</a:t>
              </a:r>
              <a:r>
                <a:rPr lang="en-US" sz="11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</a:rPr>
                <a:t> 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Shape 25">
              <a:extLst>
                <a:ext uri="{FF2B5EF4-FFF2-40B4-BE49-F238E27FC236}">
                  <a16:creationId xmlns:a16="http://schemas.microsoft.com/office/drawing/2014/main" id="{B0257006-0347-5E36-8541-40B400A641D4}"/>
                </a:ext>
              </a:extLst>
            </p:cNvPr>
            <p:cNvSpPr/>
            <p:nvPr/>
          </p:nvSpPr>
          <p:spPr>
            <a:xfrm>
              <a:off x="4599432" y="1005840"/>
              <a:ext cx="4114800" cy="274320"/>
            </a:xfrm>
            <a:prstGeom prst="rect">
              <a:avLst/>
            </a:prstGeom>
            <a:solidFill>
              <a:srgbClr val="00A6E2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 26">
              <a:extLst>
                <a:ext uri="{FF2B5EF4-FFF2-40B4-BE49-F238E27FC236}">
                  <a16:creationId xmlns:a16="http://schemas.microsoft.com/office/drawing/2014/main" id="{CBFC7151-8451-D231-5FA4-53134E8E4623}"/>
                </a:ext>
              </a:extLst>
            </p:cNvPr>
            <p:cNvSpPr/>
            <p:nvPr/>
          </p:nvSpPr>
          <p:spPr>
            <a:xfrm>
              <a:off x="4672584" y="1005840"/>
              <a:ext cx="40233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DOCUMENTAÇÃO NECESSÁRIA</a:t>
              </a:r>
              <a:endParaRPr lang="en-US" sz="850" dirty="0"/>
            </a:p>
          </p:txBody>
        </p:sp>
      </p:grpSp>
      <p:sp>
        <p:nvSpPr>
          <p:cNvPr id="49" name="Shape 0">
            <a:extLst>
              <a:ext uri="{FF2B5EF4-FFF2-40B4-BE49-F238E27FC236}">
                <a16:creationId xmlns:a16="http://schemas.microsoft.com/office/drawing/2014/main" id="{2D0C4E4A-B116-41CD-1538-47108CE0DCFF}"/>
              </a:ext>
            </a:extLst>
          </p:cNvPr>
          <p:cNvSpPr/>
          <p:nvPr/>
        </p:nvSpPr>
        <p:spPr>
          <a:xfrm>
            <a:off x="8894065" y="0"/>
            <a:ext cx="249935" cy="5143500"/>
          </a:xfrm>
          <a:prstGeom prst="rect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E3ABB234-4751-1719-F22C-D61D96053B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385" t="38300" r="14385" b="38621"/>
          <a:stretch>
            <a:fillRect/>
          </a:stretch>
        </p:blipFill>
        <p:spPr>
          <a:xfrm>
            <a:off x="7491758" y="247285"/>
            <a:ext cx="1402307" cy="503903"/>
          </a:xfrm>
          <a:prstGeom prst="rect">
            <a:avLst/>
          </a:prstGeom>
        </p:spPr>
      </p:pic>
      <p:pic>
        <p:nvPicPr>
          <p:cNvPr id="56" name="Image 1" descr="preencoded.png">
            <a:extLst>
              <a:ext uri="{FF2B5EF4-FFF2-40B4-BE49-F238E27FC236}">
                <a16:creationId xmlns:a16="http://schemas.microsoft.com/office/drawing/2014/main" id="{201B98CD-EE11-013E-F559-4EC6A9343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83" y="1406129"/>
            <a:ext cx="148820" cy="148820"/>
          </a:xfrm>
          <a:prstGeom prst="rect">
            <a:avLst/>
          </a:prstGeom>
        </p:spPr>
      </p:pic>
      <p:pic>
        <p:nvPicPr>
          <p:cNvPr id="82" name="Image 1" descr="preencoded.png">
            <a:extLst>
              <a:ext uri="{FF2B5EF4-FFF2-40B4-BE49-F238E27FC236}">
                <a16:creationId xmlns:a16="http://schemas.microsoft.com/office/drawing/2014/main" id="{893ADD92-49A9-F8BA-FA6D-B42374868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83" y="1701581"/>
            <a:ext cx="148820" cy="148820"/>
          </a:xfrm>
          <a:prstGeom prst="rect">
            <a:avLst/>
          </a:prstGeom>
        </p:spPr>
      </p:pic>
      <p:pic>
        <p:nvPicPr>
          <p:cNvPr id="83" name="Image 1" descr="preencoded.png">
            <a:extLst>
              <a:ext uri="{FF2B5EF4-FFF2-40B4-BE49-F238E27FC236}">
                <a16:creationId xmlns:a16="http://schemas.microsoft.com/office/drawing/2014/main" id="{ADBAC3F1-F33E-4BED-EB9F-A5542F60B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71" y="2014965"/>
            <a:ext cx="148820" cy="148820"/>
          </a:xfrm>
          <a:prstGeom prst="rect">
            <a:avLst/>
          </a:prstGeom>
        </p:spPr>
      </p:pic>
      <p:pic>
        <p:nvPicPr>
          <p:cNvPr id="146" name="Image 1" descr="preencoded.png">
            <a:extLst>
              <a:ext uri="{FF2B5EF4-FFF2-40B4-BE49-F238E27FC236}">
                <a16:creationId xmlns:a16="http://schemas.microsoft.com/office/drawing/2014/main" id="{C58EB458-B24B-8072-6F31-F20AFFCAE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83" y="2317332"/>
            <a:ext cx="148820" cy="148820"/>
          </a:xfrm>
          <a:prstGeom prst="rect">
            <a:avLst/>
          </a:prstGeom>
        </p:spPr>
      </p:pic>
      <p:pic>
        <p:nvPicPr>
          <p:cNvPr id="147" name="Image 1" descr="preencoded.png">
            <a:extLst>
              <a:ext uri="{FF2B5EF4-FFF2-40B4-BE49-F238E27FC236}">
                <a16:creationId xmlns:a16="http://schemas.microsoft.com/office/drawing/2014/main" id="{287C8DC3-C7AD-749E-4EA3-3C1FBFB91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63" y="2614159"/>
            <a:ext cx="148820" cy="148820"/>
          </a:xfrm>
          <a:prstGeom prst="rect">
            <a:avLst/>
          </a:prstGeom>
        </p:spPr>
      </p:pic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61BA5BD8-66EC-EC06-52BD-0B9C71541360}"/>
              </a:ext>
            </a:extLst>
          </p:cNvPr>
          <p:cNvGrpSpPr/>
          <p:nvPr/>
        </p:nvGrpSpPr>
        <p:grpSpPr>
          <a:xfrm>
            <a:off x="568608" y="2920240"/>
            <a:ext cx="8325455" cy="1958224"/>
            <a:chOff x="730153" y="2920240"/>
            <a:chExt cx="7977120" cy="1958224"/>
          </a:xfrm>
        </p:grpSpPr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67FBAA73-0454-98F6-CC6A-0582EE1D0572}"/>
                </a:ext>
              </a:extLst>
            </p:cNvPr>
            <p:cNvSpPr/>
            <p:nvPr/>
          </p:nvSpPr>
          <p:spPr>
            <a:xfrm>
              <a:off x="730153" y="2935223"/>
              <a:ext cx="3926596" cy="947352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Text 5">
              <a:extLst>
                <a:ext uri="{FF2B5EF4-FFF2-40B4-BE49-F238E27FC236}">
                  <a16:creationId xmlns:a16="http://schemas.microsoft.com/office/drawing/2014/main" id="{412595F2-57FB-3CB1-C8F9-A8391A6FF3FD}"/>
                </a:ext>
              </a:extLst>
            </p:cNvPr>
            <p:cNvSpPr/>
            <p:nvPr/>
          </p:nvSpPr>
          <p:spPr>
            <a:xfrm>
              <a:off x="1417423" y="2970310"/>
              <a:ext cx="3136331" cy="38595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endParaRPr lang="en-US" sz="2400" dirty="0"/>
            </a:p>
          </p:txBody>
        </p:sp>
        <p:sp>
          <p:nvSpPr>
            <p:cNvPr id="61" name="Text 6">
              <a:extLst>
                <a:ext uri="{FF2B5EF4-FFF2-40B4-BE49-F238E27FC236}">
                  <a16:creationId xmlns:a16="http://schemas.microsoft.com/office/drawing/2014/main" id="{1FE66FCC-F9A2-9991-261B-AAE6A5C89F6F}"/>
                </a:ext>
              </a:extLst>
            </p:cNvPr>
            <p:cNvSpPr/>
            <p:nvPr/>
          </p:nvSpPr>
          <p:spPr>
            <a:xfrm>
              <a:off x="1295326" y="2985965"/>
              <a:ext cx="1271486" cy="17543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Taxa de Análise:</a:t>
              </a:r>
              <a:endParaRPr lang="en-US" sz="1100" dirty="0"/>
            </a:p>
          </p:txBody>
        </p:sp>
        <p:sp>
          <p:nvSpPr>
            <p:cNvPr id="63" name="Text 8">
              <a:extLst>
                <a:ext uri="{FF2B5EF4-FFF2-40B4-BE49-F238E27FC236}">
                  <a16:creationId xmlns:a16="http://schemas.microsoft.com/office/drawing/2014/main" id="{992896E4-24A9-2BED-9E2F-498F963D9C04}"/>
                </a:ext>
              </a:extLst>
            </p:cNvPr>
            <p:cNvSpPr/>
            <p:nvPr/>
          </p:nvSpPr>
          <p:spPr>
            <a:xfrm>
              <a:off x="1295326" y="3136392"/>
              <a:ext cx="3540430" cy="69004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Aprovação de projetos de água/esgoto até 250 und: R$ 261,40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Aprovação de projetos de água/esgoto até 500 und: R$ 402,20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Aprovação de projetos de água/esgoto até 1000 und: R$ 532,90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Aprovação de projetos de água/esgoto acima de 1000 und: R$ 663,60</a:t>
              </a:r>
            </a:p>
          </p:txBody>
        </p:sp>
        <p:sp>
          <p:nvSpPr>
            <p:cNvPr id="64" name="Shape 9">
              <a:extLst>
                <a:ext uri="{FF2B5EF4-FFF2-40B4-BE49-F238E27FC236}">
                  <a16:creationId xmlns:a16="http://schemas.microsoft.com/office/drawing/2014/main" id="{822E5FEA-8C98-6A0F-9939-151A86C9E192}"/>
                </a:ext>
              </a:extLst>
            </p:cNvPr>
            <p:cNvSpPr/>
            <p:nvPr/>
          </p:nvSpPr>
          <p:spPr>
            <a:xfrm>
              <a:off x="730153" y="3931112"/>
              <a:ext cx="3926597" cy="947352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Text 10">
              <a:extLst>
                <a:ext uri="{FF2B5EF4-FFF2-40B4-BE49-F238E27FC236}">
                  <a16:creationId xmlns:a16="http://schemas.microsoft.com/office/drawing/2014/main" id="{04F8A6C2-37A7-1DB1-0B1B-16EC6ED2BDA4}"/>
                </a:ext>
              </a:extLst>
            </p:cNvPr>
            <p:cNvSpPr/>
            <p:nvPr/>
          </p:nvSpPr>
          <p:spPr>
            <a:xfrm>
              <a:off x="1310504" y="4005382"/>
              <a:ext cx="3136331" cy="38595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-120"/>
                </a:rPr>
                <a:t>2 anos</a:t>
              </a:r>
              <a:endParaRPr lang="en-US" sz="2400" dirty="0"/>
            </a:p>
          </p:txBody>
        </p:sp>
        <p:sp>
          <p:nvSpPr>
            <p:cNvPr id="67" name="Text 11">
              <a:extLst>
                <a:ext uri="{FF2B5EF4-FFF2-40B4-BE49-F238E27FC236}">
                  <a16:creationId xmlns:a16="http://schemas.microsoft.com/office/drawing/2014/main" id="{BA868D17-A413-904D-82BA-690D49A8C661}"/>
                </a:ext>
              </a:extLst>
            </p:cNvPr>
            <p:cNvSpPr/>
            <p:nvPr/>
          </p:nvSpPr>
          <p:spPr>
            <a:xfrm>
              <a:off x="1339218" y="4373796"/>
              <a:ext cx="847657" cy="17543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Validade:</a:t>
              </a:r>
              <a:endParaRPr lang="en-US" sz="1100" dirty="0"/>
            </a:p>
          </p:txBody>
        </p:sp>
        <p:sp>
          <p:nvSpPr>
            <p:cNvPr id="68" name="Text 12">
              <a:extLst>
                <a:ext uri="{FF2B5EF4-FFF2-40B4-BE49-F238E27FC236}">
                  <a16:creationId xmlns:a16="http://schemas.microsoft.com/office/drawing/2014/main" id="{750F852A-340D-0092-5A66-20FCC3C16A0A}"/>
                </a:ext>
              </a:extLst>
            </p:cNvPr>
            <p:cNvSpPr/>
            <p:nvPr/>
          </p:nvSpPr>
          <p:spPr>
            <a:xfrm>
              <a:off x="2077961" y="4359016"/>
              <a:ext cx="2556408" cy="350871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just">
                <a:buNone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2 anos corridos, podendo ser renovada mediante novo requerimento</a:t>
              </a:r>
              <a:r>
                <a:rPr lang="en-US" sz="900" dirty="0">
                  <a:solidFill>
                    <a:srgbClr val="B0BEC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.</a:t>
              </a:r>
              <a:endParaRPr lang="en-US" sz="900" dirty="0"/>
            </a:p>
          </p:txBody>
        </p:sp>
        <p:sp>
          <p:nvSpPr>
            <p:cNvPr id="69" name="Shape 13">
              <a:extLst>
                <a:ext uri="{FF2B5EF4-FFF2-40B4-BE49-F238E27FC236}">
                  <a16:creationId xmlns:a16="http://schemas.microsoft.com/office/drawing/2014/main" id="{110AFC31-3E82-9D20-98CE-A558B25B0967}"/>
                </a:ext>
              </a:extLst>
            </p:cNvPr>
            <p:cNvSpPr/>
            <p:nvPr/>
          </p:nvSpPr>
          <p:spPr>
            <a:xfrm>
              <a:off x="4774546" y="2935223"/>
              <a:ext cx="3932727" cy="969265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Text 14">
              <a:extLst>
                <a:ext uri="{FF2B5EF4-FFF2-40B4-BE49-F238E27FC236}">
                  <a16:creationId xmlns:a16="http://schemas.microsoft.com/office/drawing/2014/main" id="{873ECF96-5887-8AE2-0021-1E8DAD6E16D0}"/>
                </a:ext>
              </a:extLst>
            </p:cNvPr>
            <p:cNvSpPr/>
            <p:nvPr/>
          </p:nvSpPr>
          <p:spPr>
            <a:xfrm>
              <a:off x="5400929" y="2920240"/>
              <a:ext cx="3051565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Informação:</a:t>
              </a:r>
              <a:endParaRPr lang="en-US" sz="1100" dirty="0"/>
            </a:p>
          </p:txBody>
        </p:sp>
        <p:sp>
          <p:nvSpPr>
            <p:cNvPr id="72" name="Text 15">
              <a:extLst>
                <a:ext uri="{FF2B5EF4-FFF2-40B4-BE49-F238E27FC236}">
                  <a16:creationId xmlns:a16="http://schemas.microsoft.com/office/drawing/2014/main" id="{6F67411A-F1F1-D24C-CDD4-B688CC091AD4}"/>
                </a:ext>
              </a:extLst>
            </p:cNvPr>
            <p:cNvSpPr/>
            <p:nvPr/>
          </p:nvSpPr>
          <p:spPr>
            <a:xfrm>
              <a:off x="5414140" y="3185317"/>
              <a:ext cx="3284415" cy="26209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Em caso de não conformidade, o projeto é devolvido com apontamentos para correção e ressubmissão.</a:t>
              </a:r>
            </a:p>
            <a:p>
              <a:endParaRPr lang="en-US" sz="9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endParaRPr>
            </a:p>
          </p:txBody>
        </p:sp>
        <p:sp>
          <p:nvSpPr>
            <p:cNvPr id="73" name="Shape 16">
              <a:extLst>
                <a:ext uri="{FF2B5EF4-FFF2-40B4-BE49-F238E27FC236}">
                  <a16:creationId xmlns:a16="http://schemas.microsoft.com/office/drawing/2014/main" id="{5104B20F-B8CE-A2AE-2A14-821E4DA7AEFB}"/>
                </a:ext>
              </a:extLst>
            </p:cNvPr>
            <p:cNvSpPr/>
            <p:nvPr/>
          </p:nvSpPr>
          <p:spPr>
            <a:xfrm>
              <a:off x="4774546" y="3950207"/>
              <a:ext cx="3932727" cy="928257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Text 17">
              <a:extLst>
                <a:ext uri="{FF2B5EF4-FFF2-40B4-BE49-F238E27FC236}">
                  <a16:creationId xmlns:a16="http://schemas.microsoft.com/office/drawing/2014/main" id="{8BF12E5B-284A-2330-48E5-74A5FA762892}"/>
                </a:ext>
              </a:extLst>
            </p:cNvPr>
            <p:cNvSpPr/>
            <p:nvPr/>
          </p:nvSpPr>
          <p:spPr>
            <a:xfrm>
              <a:off x="5503130" y="3924688"/>
              <a:ext cx="3051565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Aprovação:</a:t>
              </a:r>
              <a:endParaRPr lang="en-US" sz="1100" dirty="0"/>
            </a:p>
          </p:txBody>
        </p:sp>
        <p:sp>
          <p:nvSpPr>
            <p:cNvPr id="76" name="Text 18">
              <a:extLst>
                <a:ext uri="{FF2B5EF4-FFF2-40B4-BE49-F238E27FC236}">
                  <a16:creationId xmlns:a16="http://schemas.microsoft.com/office/drawing/2014/main" id="{6789D2F7-8647-AA43-76B3-06B8886E80A2}"/>
                </a:ext>
              </a:extLst>
            </p:cNvPr>
            <p:cNvSpPr/>
            <p:nvPr/>
          </p:nvSpPr>
          <p:spPr>
            <a:xfrm>
              <a:off x="5503130" y="4137660"/>
              <a:ext cx="3204143" cy="67600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Em caso de aprovação, devem ser entregues mais 2 vias físicas dos projetos (totalizando 3 vias), para carimbo e deferimento.</a:t>
              </a:r>
            </a:p>
            <a:p>
              <a:pPr algn="just"/>
              <a:endParaRPr lang="en-US" sz="4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endParaRPr>
            </a:p>
            <a:p>
              <a:pPr algn="just"/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Uma via será arquivada pela Concessionária, e as outras serão entregues ao empreendedor.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pic>
          <p:nvPicPr>
            <p:cNvPr id="79" name="Image 0" descr="preencoded.png">
              <a:extLst>
                <a:ext uri="{FF2B5EF4-FFF2-40B4-BE49-F238E27FC236}">
                  <a16:creationId xmlns:a16="http://schemas.microsoft.com/office/drawing/2014/main" id="{4C37784E-4292-2294-110A-2699F470F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73056" y="3188042"/>
              <a:ext cx="416895" cy="416895"/>
            </a:xfrm>
            <a:prstGeom prst="rect">
              <a:avLst/>
            </a:prstGeom>
          </p:spPr>
        </p:pic>
        <p:pic>
          <p:nvPicPr>
            <p:cNvPr id="80" name="Image 1" descr="preencoded.png">
              <a:extLst>
                <a:ext uri="{FF2B5EF4-FFF2-40B4-BE49-F238E27FC236}">
                  <a16:creationId xmlns:a16="http://schemas.microsoft.com/office/drawing/2014/main" id="{DD1A27D3-1C34-8E02-4771-3CB1D147F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8129" y="4174404"/>
              <a:ext cx="398784" cy="398784"/>
            </a:xfrm>
            <a:prstGeom prst="rect">
              <a:avLst/>
            </a:prstGeom>
          </p:spPr>
        </p:pic>
        <p:pic>
          <p:nvPicPr>
            <p:cNvPr id="81" name="Image 2" descr="preencoded.png">
              <a:extLst>
                <a:ext uri="{FF2B5EF4-FFF2-40B4-BE49-F238E27FC236}">
                  <a16:creationId xmlns:a16="http://schemas.microsoft.com/office/drawing/2014/main" id="{9F6660C8-1B0B-2C1B-5ABB-F0905A01D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7341" y="3179668"/>
              <a:ext cx="417014" cy="417014"/>
            </a:xfrm>
            <a:prstGeom prst="rect">
              <a:avLst/>
            </a:prstGeom>
          </p:spPr>
        </p:pic>
      </p:grpSp>
      <p:sp>
        <p:nvSpPr>
          <p:cNvPr id="45" name="Shape 27">
            <a:extLst>
              <a:ext uri="{FF2B5EF4-FFF2-40B4-BE49-F238E27FC236}">
                <a16:creationId xmlns:a16="http://schemas.microsoft.com/office/drawing/2014/main" id="{034B012B-F004-ECFA-141A-043B21CC721D}"/>
              </a:ext>
            </a:extLst>
          </p:cNvPr>
          <p:cNvSpPr/>
          <p:nvPr/>
        </p:nvSpPr>
        <p:spPr>
          <a:xfrm>
            <a:off x="4799578" y="1325880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rgbClr val="D5EEF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6" name="Text 29">
            <a:extLst>
              <a:ext uri="{FF2B5EF4-FFF2-40B4-BE49-F238E27FC236}">
                <a16:creationId xmlns:a16="http://schemas.microsoft.com/office/drawing/2014/main" id="{B1B66199-0968-D714-C3B8-2D2FC3BB4033}"/>
              </a:ext>
            </a:extLst>
          </p:cNvPr>
          <p:cNvSpPr/>
          <p:nvPr/>
        </p:nvSpPr>
        <p:spPr>
          <a:xfrm>
            <a:off x="5092699" y="1353312"/>
            <a:ext cx="3755871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cs typeface="Calibri" pitchFamily="34" charset="-120"/>
              </a:rPr>
              <a:t>Encaminhar o </a:t>
            </a:r>
            <a:r>
              <a:rPr lang="en-US" sz="900" b="1" dirty="0">
                <a:solidFill>
                  <a:srgbClr val="003A52"/>
                </a:solidFill>
                <a:latin typeface="Calibri" pitchFamily="34" charset="0"/>
                <a:cs typeface="Calibri" pitchFamily="34" charset="-120"/>
                <a:hlinkClick r:id="rId9"/>
              </a:rPr>
              <a:t>Formulário RIC/FORM/ENG/002</a:t>
            </a:r>
            <a:r>
              <a:rPr lang="en-US" sz="900" dirty="0">
                <a:solidFill>
                  <a:srgbClr val="003A52"/>
                </a:solidFill>
                <a:latin typeface="Calibri" pitchFamily="34" charset="0"/>
                <a:cs typeface="Calibri" pitchFamily="34" charset="-120"/>
              </a:rPr>
              <a:t>, preenchido e assinado, juntamente com as documentações necessárias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48" name="Shape 30">
            <a:extLst>
              <a:ext uri="{FF2B5EF4-FFF2-40B4-BE49-F238E27FC236}">
                <a16:creationId xmlns:a16="http://schemas.microsoft.com/office/drawing/2014/main" id="{3F83A627-DC99-4D56-6EC5-F2B7BE455DF4}"/>
              </a:ext>
            </a:extLst>
          </p:cNvPr>
          <p:cNvSpPr/>
          <p:nvPr/>
        </p:nvSpPr>
        <p:spPr>
          <a:xfrm>
            <a:off x="4799578" y="1627632"/>
            <a:ext cx="4094487" cy="301752"/>
          </a:xfrm>
          <a:prstGeom prst="rect">
            <a:avLst/>
          </a:prstGeom>
          <a:solidFill>
            <a:srgbClr val="FFFFFF"/>
          </a:solidFill>
          <a:ln w="6350">
            <a:solidFill>
              <a:srgbClr val="D5EEF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0" name="Text 32">
            <a:extLst>
              <a:ext uri="{FF2B5EF4-FFF2-40B4-BE49-F238E27FC236}">
                <a16:creationId xmlns:a16="http://schemas.microsoft.com/office/drawing/2014/main" id="{D7198498-5344-260F-46EC-CFBBA5DC3FB1}"/>
              </a:ext>
            </a:extLst>
          </p:cNvPr>
          <p:cNvSpPr/>
          <p:nvPr/>
        </p:nvSpPr>
        <p:spPr>
          <a:xfrm>
            <a:off x="5092699" y="1655064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Matrícula atualizada e Certidão de Diretrizes válida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51" name="Shape 33">
            <a:extLst>
              <a:ext uri="{FF2B5EF4-FFF2-40B4-BE49-F238E27FC236}">
                <a16:creationId xmlns:a16="http://schemas.microsoft.com/office/drawing/2014/main" id="{A838DC9A-8E65-6A50-BF92-F3BDC2C03419}"/>
              </a:ext>
            </a:extLst>
          </p:cNvPr>
          <p:cNvSpPr/>
          <p:nvPr/>
        </p:nvSpPr>
        <p:spPr>
          <a:xfrm>
            <a:off x="4799578" y="1929384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rgbClr val="D5EEF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5" name="Text 35">
            <a:extLst>
              <a:ext uri="{FF2B5EF4-FFF2-40B4-BE49-F238E27FC236}">
                <a16:creationId xmlns:a16="http://schemas.microsoft.com/office/drawing/2014/main" id="{B73BDC2A-7191-995A-EBD6-72D6149B5D85}"/>
              </a:ext>
            </a:extLst>
          </p:cNvPr>
          <p:cNvSpPr/>
          <p:nvPr/>
        </p:nvSpPr>
        <p:spPr>
          <a:xfrm>
            <a:off x="5092699" y="1956816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Projetos em formato PDF e DWG georreferenciados, memoriais descritivos e de cálculo com dimensionamento em formato PDF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57" name="Shape 36">
            <a:extLst>
              <a:ext uri="{FF2B5EF4-FFF2-40B4-BE49-F238E27FC236}">
                <a16:creationId xmlns:a16="http://schemas.microsoft.com/office/drawing/2014/main" id="{28F7AD60-3586-FE57-54B0-42DCA40DC446}"/>
              </a:ext>
            </a:extLst>
          </p:cNvPr>
          <p:cNvSpPr/>
          <p:nvPr/>
        </p:nvSpPr>
        <p:spPr>
          <a:xfrm>
            <a:off x="4799578" y="2231136"/>
            <a:ext cx="4094487" cy="301752"/>
          </a:xfrm>
          <a:prstGeom prst="rect">
            <a:avLst/>
          </a:prstGeom>
          <a:solidFill>
            <a:srgbClr val="FFFFFF"/>
          </a:solidFill>
          <a:ln w="6350">
            <a:solidFill>
              <a:srgbClr val="D5EEF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59" name="Text 38">
            <a:extLst>
              <a:ext uri="{FF2B5EF4-FFF2-40B4-BE49-F238E27FC236}">
                <a16:creationId xmlns:a16="http://schemas.microsoft.com/office/drawing/2014/main" id="{03D9D145-2271-8FFE-3292-FB689CB98A9D}"/>
              </a:ext>
            </a:extLst>
          </p:cNvPr>
          <p:cNvSpPr/>
          <p:nvPr/>
        </p:nvSpPr>
        <p:spPr>
          <a:xfrm>
            <a:off x="5092699" y="2258568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Anotação de Responsabilidade Técnica (ART) de projeto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65" name="Shape 39">
            <a:extLst>
              <a:ext uri="{FF2B5EF4-FFF2-40B4-BE49-F238E27FC236}">
                <a16:creationId xmlns:a16="http://schemas.microsoft.com/office/drawing/2014/main" id="{B283BAC9-8D05-E307-0571-D6097ADA4B8D}"/>
              </a:ext>
            </a:extLst>
          </p:cNvPr>
          <p:cNvSpPr/>
          <p:nvPr/>
        </p:nvSpPr>
        <p:spPr>
          <a:xfrm>
            <a:off x="4799578" y="2532888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rgbClr val="D5EEF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0" name="Text 41">
            <a:extLst>
              <a:ext uri="{FF2B5EF4-FFF2-40B4-BE49-F238E27FC236}">
                <a16:creationId xmlns:a16="http://schemas.microsoft.com/office/drawing/2014/main" id="{F5C8F80C-C5D1-883F-B7D5-63050B5112E6}"/>
              </a:ext>
            </a:extLst>
          </p:cNvPr>
          <p:cNvSpPr/>
          <p:nvPr/>
        </p:nvSpPr>
        <p:spPr>
          <a:xfrm>
            <a:off x="5092699" y="2560320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Entregar uma via de toda documentação impressa no Setor de Engenharia, localizado na Av. Santo Antônio, 1817 – Somenzari, Marília SP</a:t>
            </a:r>
          </a:p>
        </p:txBody>
      </p: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2413CF8A-8E93-3CEA-E190-525E8F5EF819}"/>
              </a:ext>
            </a:extLst>
          </p:cNvPr>
          <p:cNvGrpSpPr/>
          <p:nvPr/>
        </p:nvGrpSpPr>
        <p:grpSpPr>
          <a:xfrm>
            <a:off x="4857547" y="1400065"/>
            <a:ext cx="152400" cy="1356850"/>
            <a:chOff x="800483" y="1558529"/>
            <a:chExt cx="152400" cy="1356850"/>
          </a:xfrm>
        </p:grpSpPr>
        <p:pic>
          <p:nvPicPr>
            <p:cNvPr id="77" name="Image 1" descr="preencoded.png">
              <a:extLst>
                <a:ext uri="{FF2B5EF4-FFF2-40B4-BE49-F238E27FC236}">
                  <a16:creationId xmlns:a16="http://schemas.microsoft.com/office/drawing/2014/main" id="{50753ECF-BFAC-FA6C-B300-0852B91DF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483" y="1558529"/>
              <a:ext cx="148820" cy="148820"/>
            </a:xfrm>
            <a:prstGeom prst="rect">
              <a:avLst/>
            </a:prstGeom>
          </p:spPr>
        </p:pic>
        <p:pic>
          <p:nvPicPr>
            <p:cNvPr id="78" name="Image 1" descr="preencoded.png">
              <a:extLst>
                <a:ext uri="{FF2B5EF4-FFF2-40B4-BE49-F238E27FC236}">
                  <a16:creationId xmlns:a16="http://schemas.microsoft.com/office/drawing/2014/main" id="{98E43815-A0D9-1670-FD45-5EC3C4906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483" y="1853981"/>
              <a:ext cx="148820" cy="148820"/>
            </a:xfrm>
            <a:prstGeom prst="rect">
              <a:avLst/>
            </a:prstGeom>
          </p:spPr>
        </p:pic>
        <p:pic>
          <p:nvPicPr>
            <p:cNvPr id="84" name="Image 1" descr="preencoded.png">
              <a:extLst>
                <a:ext uri="{FF2B5EF4-FFF2-40B4-BE49-F238E27FC236}">
                  <a16:creationId xmlns:a16="http://schemas.microsoft.com/office/drawing/2014/main" id="{D0C89532-361F-CB2A-D785-B2A5D0B6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1" y="2167365"/>
              <a:ext cx="148820" cy="148820"/>
            </a:xfrm>
            <a:prstGeom prst="rect">
              <a:avLst/>
            </a:prstGeom>
          </p:spPr>
        </p:pic>
        <p:pic>
          <p:nvPicPr>
            <p:cNvPr id="85" name="Image 1" descr="preencoded.png">
              <a:extLst>
                <a:ext uri="{FF2B5EF4-FFF2-40B4-BE49-F238E27FC236}">
                  <a16:creationId xmlns:a16="http://schemas.microsoft.com/office/drawing/2014/main" id="{148F22B9-2849-DAA9-F373-EEB6CF0F1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483" y="2469732"/>
              <a:ext cx="148820" cy="148820"/>
            </a:xfrm>
            <a:prstGeom prst="rect">
              <a:avLst/>
            </a:prstGeom>
          </p:spPr>
        </p:pic>
        <p:pic>
          <p:nvPicPr>
            <p:cNvPr id="86" name="Image 1" descr="preencoded.png">
              <a:extLst>
                <a:ext uri="{FF2B5EF4-FFF2-40B4-BE49-F238E27FC236}">
                  <a16:creationId xmlns:a16="http://schemas.microsoft.com/office/drawing/2014/main" id="{AB63A12F-93F4-7AC5-58DB-AFA867409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063" y="2766559"/>
              <a:ext cx="148820" cy="148820"/>
            </a:xfrm>
            <a:prstGeom prst="rect">
              <a:avLst/>
            </a:prstGeom>
          </p:spPr>
        </p:pic>
      </p:grpSp>
      <p:pic>
        <p:nvPicPr>
          <p:cNvPr id="87" name="Image 0" descr="preencoded.png">
            <a:extLst>
              <a:ext uri="{FF2B5EF4-FFF2-40B4-BE49-F238E27FC236}">
                <a16:creationId xmlns:a16="http://schemas.microsoft.com/office/drawing/2014/main" id="{371065A6-01C5-5169-693E-413B3A48EF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5330" y="4151513"/>
            <a:ext cx="458013" cy="458013"/>
          </a:xfrm>
          <a:prstGeom prst="rect">
            <a:avLst/>
          </a:prstGeom>
        </p:spPr>
      </p:pic>
      <p:sp>
        <p:nvSpPr>
          <p:cNvPr id="23" name="Shape 22">
            <a:extLst>
              <a:ext uri="{FF2B5EF4-FFF2-40B4-BE49-F238E27FC236}">
                <a16:creationId xmlns:a16="http://schemas.microsoft.com/office/drawing/2014/main" id="{EDBC2440-8C52-A135-CBDC-8FFEF91CBB2E}"/>
              </a:ext>
            </a:extLst>
          </p:cNvPr>
          <p:cNvSpPr/>
          <p:nvPr/>
        </p:nvSpPr>
        <p:spPr>
          <a:xfrm>
            <a:off x="575750" y="2538729"/>
            <a:ext cx="4094488" cy="3017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2" name="Text 14">
            <a:extLst>
              <a:ext uri="{FF2B5EF4-FFF2-40B4-BE49-F238E27FC236}">
                <a16:creationId xmlns:a16="http://schemas.microsoft.com/office/drawing/2014/main" id="{A98FE99E-3855-815C-A0A4-8F3A55A0DDE1}"/>
              </a:ext>
            </a:extLst>
          </p:cNvPr>
          <p:cNvSpPr/>
          <p:nvPr/>
        </p:nvSpPr>
        <p:spPr>
          <a:xfrm>
            <a:off x="5462659" y="3575044"/>
            <a:ext cx="3427835" cy="3247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just"/>
            <a:r>
              <a:rPr lang="en-US" sz="9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dias corridos, contados a partir do envio da documentação completa e do comprovante de pagamento da taxa de análise.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274F9E84-1149-8D4D-0795-44F9E913CDB5}"/>
              </a:ext>
            </a:extLst>
          </p:cNvPr>
          <p:cNvSpPr/>
          <p:nvPr/>
        </p:nvSpPr>
        <p:spPr>
          <a:xfrm>
            <a:off x="5451572" y="3427943"/>
            <a:ext cx="1327008" cy="1754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Prazo de Análise: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7310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2A60BD-B9E1-709B-40AB-F98021FFD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0">
            <a:extLst>
              <a:ext uri="{FF2B5EF4-FFF2-40B4-BE49-F238E27FC236}">
                <a16:creationId xmlns:a16="http://schemas.microsoft.com/office/drawing/2014/main" id="{67C0E5ED-8457-19C3-1904-9DABCE90DE92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63EECB4-2749-0699-218F-65ABA34F0F90}"/>
              </a:ext>
            </a:extLst>
          </p:cNvPr>
          <p:cNvSpPr/>
          <p:nvPr/>
        </p:nvSpPr>
        <p:spPr>
          <a:xfrm rot="16200000">
            <a:off x="-2287446" y="2287446"/>
            <a:ext cx="5143500" cy="568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Montserrat" pitchFamily="34" charset="0"/>
              </a:rPr>
              <a:t>ETAPA 03</a:t>
            </a:r>
            <a:endParaRPr lang="en-US" sz="8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4634823B-D111-4C31-2518-3CCEA7A530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6032" y="0"/>
            <a:ext cx="8887968" cy="914400"/>
          </a:xfrm>
          <a:prstGeom prst="rect">
            <a:avLst/>
          </a:prstGeom>
          <a:solidFill>
            <a:srgbClr val="00688E"/>
          </a:solidFill>
          <a:ln/>
        </p:spPr>
        <p:txBody>
          <a:bodyPr/>
          <a:lstStyle/>
          <a:p>
            <a:endParaRPr lang="pt-BR"/>
          </a:p>
        </p:txBody>
      </p:sp>
      <p:grpSp>
        <p:nvGrpSpPr>
          <p:cNvPr id="150" name="Agrupar 149">
            <a:extLst>
              <a:ext uri="{FF2B5EF4-FFF2-40B4-BE49-F238E27FC236}">
                <a16:creationId xmlns:a16="http://schemas.microsoft.com/office/drawing/2014/main" id="{592E015D-D058-F720-655E-395B138CE933}"/>
              </a:ext>
            </a:extLst>
          </p:cNvPr>
          <p:cNvGrpSpPr/>
          <p:nvPr/>
        </p:nvGrpSpPr>
        <p:grpSpPr>
          <a:xfrm>
            <a:off x="568607" y="130302"/>
            <a:ext cx="7235727" cy="784598"/>
            <a:chOff x="568607" y="130302"/>
            <a:chExt cx="7235727" cy="784598"/>
          </a:xfrm>
        </p:grpSpPr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16683FCB-E4BE-4FDA-4E6D-E1F2510E3F7E}"/>
                </a:ext>
              </a:extLst>
            </p:cNvPr>
            <p:cNvSpPr/>
            <p:nvPr/>
          </p:nvSpPr>
          <p:spPr>
            <a:xfrm>
              <a:off x="568608" y="130302"/>
              <a:ext cx="6736357" cy="237744"/>
            </a:xfrm>
            <a:prstGeom prst="roundRect">
              <a:avLst>
                <a:gd name="adj" fmla="val 23077"/>
              </a:avLst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Text 4">
              <a:extLst>
                <a:ext uri="{FF2B5EF4-FFF2-40B4-BE49-F238E27FC236}">
                  <a16:creationId xmlns:a16="http://schemas.microsoft.com/office/drawing/2014/main" id="{A4025EC6-9A3F-9139-5384-05B92E6DB9E9}"/>
                </a:ext>
              </a:extLst>
            </p:cNvPr>
            <p:cNvSpPr/>
            <p:nvPr/>
          </p:nvSpPr>
          <p:spPr>
            <a:xfrm>
              <a:off x="699582" y="130303"/>
              <a:ext cx="3854172" cy="23774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FASE 1 — PLANEJAMENTO E APROVAÇÃO</a:t>
              </a:r>
              <a:endParaRPr lang="en-US" sz="900" dirty="0"/>
            </a:p>
          </p:txBody>
        </p:sp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1DB2E093-FFEF-4E80-3974-4F5456B03476}"/>
                </a:ext>
              </a:extLst>
            </p:cNvPr>
            <p:cNvSpPr/>
            <p:nvPr/>
          </p:nvSpPr>
          <p:spPr>
            <a:xfrm>
              <a:off x="568608" y="377190"/>
              <a:ext cx="6517992" cy="3657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Aviso de Início de Obras</a:t>
              </a:r>
              <a:endParaRPr lang="en-US" dirty="0"/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33720DD2-A72F-568C-9FBD-2F6EAB11EF14}"/>
                </a:ext>
              </a:extLst>
            </p:cNvPr>
            <p:cNvSpPr/>
            <p:nvPr/>
          </p:nvSpPr>
          <p:spPr>
            <a:xfrm>
              <a:off x="568607" y="724662"/>
              <a:ext cx="7235727" cy="19023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900" i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Comunicação formal do início da execução das obras, pelo empreendedor, à Concessionária.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40C8A159-347C-B881-2CED-BFB436C9275C}"/>
              </a:ext>
            </a:extLst>
          </p:cNvPr>
          <p:cNvGrpSpPr/>
          <p:nvPr/>
        </p:nvGrpSpPr>
        <p:grpSpPr>
          <a:xfrm>
            <a:off x="568608" y="1005840"/>
            <a:ext cx="8325457" cy="1828800"/>
            <a:chOff x="347472" y="1005840"/>
            <a:chExt cx="8366760" cy="1828800"/>
          </a:xfrm>
        </p:grpSpPr>
        <p:sp>
          <p:nvSpPr>
            <p:cNvPr id="11" name="Shape 8">
              <a:extLst>
                <a:ext uri="{FF2B5EF4-FFF2-40B4-BE49-F238E27FC236}">
                  <a16:creationId xmlns:a16="http://schemas.microsoft.com/office/drawing/2014/main" id="{4CECF3CA-182C-5E31-17B5-71FB9AF8184B}"/>
                </a:ext>
              </a:extLst>
            </p:cNvPr>
            <p:cNvSpPr/>
            <p:nvPr/>
          </p:nvSpPr>
          <p:spPr>
            <a:xfrm>
              <a:off x="347472" y="1005840"/>
              <a:ext cx="4114800" cy="274320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 9">
              <a:extLst>
                <a:ext uri="{FF2B5EF4-FFF2-40B4-BE49-F238E27FC236}">
                  <a16:creationId xmlns:a16="http://schemas.microsoft.com/office/drawing/2014/main" id="{FC8719D2-0C0C-ACE6-79FD-3D2654159057}"/>
                </a:ext>
              </a:extLst>
            </p:cNvPr>
            <p:cNvSpPr/>
            <p:nvPr/>
          </p:nvSpPr>
          <p:spPr>
            <a:xfrm>
              <a:off x="420624" y="1005840"/>
              <a:ext cx="40233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DESCRIÇÃO E CARACTERÍSTICAS</a:t>
              </a:r>
              <a:endParaRPr lang="en-US" sz="850" dirty="0"/>
            </a:p>
          </p:txBody>
        </p:sp>
        <p:sp>
          <p:nvSpPr>
            <p:cNvPr id="13" name="Shape 10">
              <a:extLst>
                <a:ext uri="{FF2B5EF4-FFF2-40B4-BE49-F238E27FC236}">
                  <a16:creationId xmlns:a16="http://schemas.microsoft.com/office/drawing/2014/main" id="{367BC5AD-F0E8-B72A-F6B4-D1E491A8E765}"/>
                </a:ext>
              </a:extLst>
            </p:cNvPr>
            <p:cNvSpPr/>
            <p:nvPr/>
          </p:nvSpPr>
          <p:spPr>
            <a:xfrm>
              <a:off x="347472" y="1325880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 12">
              <a:extLst>
                <a:ext uri="{FF2B5EF4-FFF2-40B4-BE49-F238E27FC236}">
                  <a16:creationId xmlns:a16="http://schemas.microsoft.com/office/drawing/2014/main" id="{019527F9-ABB7-0B34-9C5E-7DF8BEAB525C}"/>
                </a:ext>
              </a:extLst>
            </p:cNvPr>
            <p:cNvSpPr/>
            <p:nvPr/>
          </p:nvSpPr>
          <p:spPr>
            <a:xfrm>
              <a:off x="663597" y="1353312"/>
              <a:ext cx="3752954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Comunicação obrigatória antes do início dos serviços 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16" name="Shape 13">
              <a:extLst>
                <a:ext uri="{FF2B5EF4-FFF2-40B4-BE49-F238E27FC236}">
                  <a16:creationId xmlns:a16="http://schemas.microsoft.com/office/drawing/2014/main" id="{9CB3DA9F-C7FB-A7FC-3BA4-CA4A0AB5AF77}"/>
                </a:ext>
              </a:extLst>
            </p:cNvPr>
            <p:cNvSpPr/>
            <p:nvPr/>
          </p:nvSpPr>
          <p:spPr>
            <a:xfrm>
              <a:off x="347472" y="1627632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 15">
              <a:extLst>
                <a:ext uri="{FF2B5EF4-FFF2-40B4-BE49-F238E27FC236}">
                  <a16:creationId xmlns:a16="http://schemas.microsoft.com/office/drawing/2014/main" id="{654A0CDE-5AA4-89D9-6C24-F22D2505CC2E}"/>
                </a:ext>
              </a:extLst>
            </p:cNvPr>
            <p:cNvSpPr/>
            <p:nvPr/>
          </p:nvSpPr>
          <p:spPr>
            <a:xfrm>
              <a:off x="673405" y="1655064"/>
              <a:ext cx="3743147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Acompanhamento e fiscalização pela RIC Ambiental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19" name="Shape 16">
              <a:extLst>
                <a:ext uri="{FF2B5EF4-FFF2-40B4-BE49-F238E27FC236}">
                  <a16:creationId xmlns:a16="http://schemas.microsoft.com/office/drawing/2014/main" id="{8913A159-1382-FA78-EA61-179B75B72158}"/>
                </a:ext>
              </a:extLst>
            </p:cNvPr>
            <p:cNvSpPr/>
            <p:nvPr/>
          </p:nvSpPr>
          <p:spPr>
            <a:xfrm>
              <a:off x="347472" y="1929384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 18">
              <a:extLst>
                <a:ext uri="{FF2B5EF4-FFF2-40B4-BE49-F238E27FC236}">
                  <a16:creationId xmlns:a16="http://schemas.microsoft.com/office/drawing/2014/main" id="{F9F76A4F-AB8A-1F94-CFA6-D90C92C64609}"/>
                </a:ext>
              </a:extLst>
            </p:cNvPr>
            <p:cNvSpPr/>
            <p:nvPr/>
          </p:nvSpPr>
          <p:spPr>
            <a:xfrm>
              <a:off x="670352" y="1956816"/>
              <a:ext cx="3746200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Conferência de conformidade de materiais, estruturas e execução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22" name="Shape 19">
              <a:extLst>
                <a:ext uri="{FF2B5EF4-FFF2-40B4-BE49-F238E27FC236}">
                  <a16:creationId xmlns:a16="http://schemas.microsoft.com/office/drawing/2014/main" id="{121AE785-2F7D-AD66-1F6E-280C5BB8DCE3}"/>
                </a:ext>
              </a:extLst>
            </p:cNvPr>
            <p:cNvSpPr/>
            <p:nvPr/>
          </p:nvSpPr>
          <p:spPr>
            <a:xfrm>
              <a:off x="347472" y="2231136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 21">
              <a:extLst>
                <a:ext uri="{FF2B5EF4-FFF2-40B4-BE49-F238E27FC236}">
                  <a16:creationId xmlns:a16="http://schemas.microsoft.com/office/drawing/2014/main" id="{8D471CB6-2FED-F8EE-364E-326DF363939C}"/>
                </a:ext>
              </a:extLst>
            </p:cNvPr>
            <p:cNvSpPr/>
            <p:nvPr/>
          </p:nvSpPr>
          <p:spPr>
            <a:xfrm>
              <a:off x="670352" y="2258568"/>
              <a:ext cx="3746200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Sujeito a multas em caso de não cumprimento, conforme Art. 123 do Regulamento da Concessionária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25" name="Shape 22">
              <a:extLst>
                <a:ext uri="{FF2B5EF4-FFF2-40B4-BE49-F238E27FC236}">
                  <a16:creationId xmlns:a16="http://schemas.microsoft.com/office/drawing/2014/main" id="{15775FC8-3418-2956-8687-E94C576F69C7}"/>
                </a:ext>
              </a:extLst>
            </p:cNvPr>
            <p:cNvSpPr/>
            <p:nvPr/>
          </p:nvSpPr>
          <p:spPr>
            <a:xfrm>
              <a:off x="347472" y="2532888"/>
              <a:ext cx="4114800" cy="301752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 24">
              <a:extLst>
                <a:ext uri="{FF2B5EF4-FFF2-40B4-BE49-F238E27FC236}">
                  <a16:creationId xmlns:a16="http://schemas.microsoft.com/office/drawing/2014/main" id="{DC74109D-99F1-37D3-F7B6-D0C5074D5773}"/>
                </a:ext>
              </a:extLst>
            </p:cNvPr>
            <p:cNvSpPr/>
            <p:nvPr/>
          </p:nvSpPr>
          <p:spPr>
            <a:xfrm>
              <a:off x="663598" y="2560320"/>
              <a:ext cx="3752955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</a:rPr>
                <a:t>Comunicação via e-mail:     </a:t>
              </a:r>
              <a:r>
                <a:rPr lang="en-US" sz="11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protocolo.eng@ricambiental.com.br</a:t>
              </a:r>
              <a:r>
                <a:rPr lang="en-US" sz="11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</a:rPr>
                <a:t> 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Shape 25">
              <a:extLst>
                <a:ext uri="{FF2B5EF4-FFF2-40B4-BE49-F238E27FC236}">
                  <a16:creationId xmlns:a16="http://schemas.microsoft.com/office/drawing/2014/main" id="{C0BC06AD-DB70-CC7F-FBB7-9393EF1DE579}"/>
                </a:ext>
              </a:extLst>
            </p:cNvPr>
            <p:cNvSpPr/>
            <p:nvPr/>
          </p:nvSpPr>
          <p:spPr>
            <a:xfrm>
              <a:off x="4599432" y="1005840"/>
              <a:ext cx="4114800" cy="274320"/>
            </a:xfrm>
            <a:prstGeom prst="rect">
              <a:avLst/>
            </a:prstGeom>
            <a:solidFill>
              <a:srgbClr val="00A6E2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 26">
              <a:extLst>
                <a:ext uri="{FF2B5EF4-FFF2-40B4-BE49-F238E27FC236}">
                  <a16:creationId xmlns:a16="http://schemas.microsoft.com/office/drawing/2014/main" id="{130919C7-A8CB-6252-694C-50CC58EFA104}"/>
                </a:ext>
              </a:extLst>
            </p:cNvPr>
            <p:cNvSpPr/>
            <p:nvPr/>
          </p:nvSpPr>
          <p:spPr>
            <a:xfrm>
              <a:off x="4672584" y="1005840"/>
              <a:ext cx="40233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INFORMAÇÕES A FORNECER</a:t>
              </a:r>
              <a:endParaRPr lang="en-US" sz="850" dirty="0"/>
            </a:p>
          </p:txBody>
        </p:sp>
      </p:grpSp>
      <p:pic>
        <p:nvPicPr>
          <p:cNvPr id="54" name="Imagem 53">
            <a:extLst>
              <a:ext uri="{FF2B5EF4-FFF2-40B4-BE49-F238E27FC236}">
                <a16:creationId xmlns:a16="http://schemas.microsoft.com/office/drawing/2014/main" id="{4EE75598-B4F0-ABE8-8282-BE1FA18ACA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385" t="38300" r="14385" b="38621"/>
          <a:stretch>
            <a:fillRect/>
          </a:stretch>
        </p:blipFill>
        <p:spPr>
          <a:xfrm>
            <a:off x="7491758" y="247285"/>
            <a:ext cx="1402307" cy="503903"/>
          </a:xfrm>
          <a:prstGeom prst="rect">
            <a:avLst/>
          </a:prstGeom>
        </p:spPr>
      </p:pic>
      <p:pic>
        <p:nvPicPr>
          <p:cNvPr id="56" name="Image 1" descr="preencoded.png">
            <a:extLst>
              <a:ext uri="{FF2B5EF4-FFF2-40B4-BE49-F238E27FC236}">
                <a16:creationId xmlns:a16="http://schemas.microsoft.com/office/drawing/2014/main" id="{63F35EA1-2F33-2AA3-88CA-C4465A849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83" y="1406129"/>
            <a:ext cx="148820" cy="148820"/>
          </a:xfrm>
          <a:prstGeom prst="rect">
            <a:avLst/>
          </a:prstGeom>
        </p:spPr>
      </p:pic>
      <p:pic>
        <p:nvPicPr>
          <p:cNvPr id="82" name="Image 1" descr="preencoded.png">
            <a:extLst>
              <a:ext uri="{FF2B5EF4-FFF2-40B4-BE49-F238E27FC236}">
                <a16:creationId xmlns:a16="http://schemas.microsoft.com/office/drawing/2014/main" id="{5B0FEB45-BBB0-354B-313F-26A6CA919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83" y="1701581"/>
            <a:ext cx="148820" cy="148820"/>
          </a:xfrm>
          <a:prstGeom prst="rect">
            <a:avLst/>
          </a:prstGeom>
        </p:spPr>
      </p:pic>
      <p:pic>
        <p:nvPicPr>
          <p:cNvPr id="83" name="Image 1" descr="preencoded.png">
            <a:extLst>
              <a:ext uri="{FF2B5EF4-FFF2-40B4-BE49-F238E27FC236}">
                <a16:creationId xmlns:a16="http://schemas.microsoft.com/office/drawing/2014/main" id="{876C11B6-6D1B-3B4F-34E6-83F60CA24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71" y="2014965"/>
            <a:ext cx="148820" cy="148820"/>
          </a:xfrm>
          <a:prstGeom prst="rect">
            <a:avLst/>
          </a:prstGeom>
        </p:spPr>
      </p:pic>
      <p:pic>
        <p:nvPicPr>
          <p:cNvPr id="146" name="Image 1" descr="preencoded.png">
            <a:extLst>
              <a:ext uri="{FF2B5EF4-FFF2-40B4-BE49-F238E27FC236}">
                <a16:creationId xmlns:a16="http://schemas.microsoft.com/office/drawing/2014/main" id="{B0CEC876-DF91-19F4-AE26-8F1BCD6CB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83" y="2317332"/>
            <a:ext cx="148820" cy="148820"/>
          </a:xfrm>
          <a:prstGeom prst="rect">
            <a:avLst/>
          </a:prstGeom>
        </p:spPr>
      </p:pic>
      <p:pic>
        <p:nvPicPr>
          <p:cNvPr id="147" name="Image 1" descr="preencoded.png">
            <a:extLst>
              <a:ext uri="{FF2B5EF4-FFF2-40B4-BE49-F238E27FC236}">
                <a16:creationId xmlns:a16="http://schemas.microsoft.com/office/drawing/2014/main" id="{A36C3F76-E71C-AA1E-7E8A-EA68CF523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63" y="2614159"/>
            <a:ext cx="148820" cy="148820"/>
          </a:xfrm>
          <a:prstGeom prst="rect">
            <a:avLst/>
          </a:prstGeom>
        </p:spPr>
      </p:pic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F0520010-36AB-16BF-657C-E7D6A1135B8C}"/>
              </a:ext>
            </a:extLst>
          </p:cNvPr>
          <p:cNvGrpSpPr/>
          <p:nvPr/>
        </p:nvGrpSpPr>
        <p:grpSpPr>
          <a:xfrm>
            <a:off x="568608" y="2935223"/>
            <a:ext cx="8325457" cy="1943241"/>
            <a:chOff x="730152" y="2935223"/>
            <a:chExt cx="7977121" cy="1943241"/>
          </a:xfrm>
        </p:grpSpPr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09792062-3EB4-3682-5EFB-BEF336B7AB1C}"/>
                </a:ext>
              </a:extLst>
            </p:cNvPr>
            <p:cNvSpPr/>
            <p:nvPr/>
          </p:nvSpPr>
          <p:spPr>
            <a:xfrm>
              <a:off x="730153" y="2935223"/>
              <a:ext cx="3926596" cy="947352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Text 5">
              <a:extLst>
                <a:ext uri="{FF2B5EF4-FFF2-40B4-BE49-F238E27FC236}">
                  <a16:creationId xmlns:a16="http://schemas.microsoft.com/office/drawing/2014/main" id="{64970941-0727-331B-7E09-BC22EE460464}"/>
                </a:ext>
              </a:extLst>
            </p:cNvPr>
            <p:cNvSpPr/>
            <p:nvPr/>
          </p:nvSpPr>
          <p:spPr>
            <a:xfrm>
              <a:off x="1417423" y="2970310"/>
              <a:ext cx="3136331" cy="38595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cs typeface="Calibri" pitchFamily="34" charset="-120"/>
                </a:rPr>
                <a:t>Formulário e Prazos:</a:t>
              </a:r>
              <a:endParaRPr lang="en-US" sz="1200" dirty="0"/>
            </a:p>
          </p:txBody>
        </p:sp>
        <p:sp>
          <p:nvSpPr>
            <p:cNvPr id="63" name="Text 8">
              <a:extLst>
                <a:ext uri="{FF2B5EF4-FFF2-40B4-BE49-F238E27FC236}">
                  <a16:creationId xmlns:a16="http://schemas.microsoft.com/office/drawing/2014/main" id="{5355D7FF-2443-48F8-0A49-921FCD1368F0}"/>
                </a:ext>
              </a:extLst>
            </p:cNvPr>
            <p:cNvSpPr/>
            <p:nvPr/>
          </p:nvSpPr>
          <p:spPr>
            <a:xfrm>
              <a:off x="1417423" y="3215981"/>
              <a:ext cx="3256762" cy="62812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 Aviso de Início de Obras é a comunicação oficial do Empreendedor à Concessionária e deve ser realizado antes do início das atividade, através do preenchimento do fórmulário.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64" name="Shape 9">
              <a:extLst>
                <a:ext uri="{FF2B5EF4-FFF2-40B4-BE49-F238E27FC236}">
                  <a16:creationId xmlns:a16="http://schemas.microsoft.com/office/drawing/2014/main" id="{70C0F230-F7A6-A3FF-B2EB-FF2D533AB84C}"/>
                </a:ext>
              </a:extLst>
            </p:cNvPr>
            <p:cNvSpPr/>
            <p:nvPr/>
          </p:nvSpPr>
          <p:spPr>
            <a:xfrm>
              <a:off x="730152" y="3931112"/>
              <a:ext cx="3926597" cy="947352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Text 10">
              <a:extLst>
                <a:ext uri="{FF2B5EF4-FFF2-40B4-BE49-F238E27FC236}">
                  <a16:creationId xmlns:a16="http://schemas.microsoft.com/office/drawing/2014/main" id="{FF8F7C1E-017F-8B5A-B57A-27720C5E43AA}"/>
                </a:ext>
              </a:extLst>
            </p:cNvPr>
            <p:cNvSpPr/>
            <p:nvPr/>
          </p:nvSpPr>
          <p:spPr>
            <a:xfrm>
              <a:off x="1417423" y="4001872"/>
              <a:ext cx="3136331" cy="38595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cs typeface="Calibri" pitchFamily="34" charset="-120"/>
                </a:rPr>
                <a:t>Finalidade:</a:t>
              </a:r>
              <a:endParaRPr lang="en-US" sz="1200" dirty="0"/>
            </a:p>
          </p:txBody>
        </p:sp>
        <p:sp>
          <p:nvSpPr>
            <p:cNvPr id="68" name="Text 12">
              <a:extLst>
                <a:ext uri="{FF2B5EF4-FFF2-40B4-BE49-F238E27FC236}">
                  <a16:creationId xmlns:a16="http://schemas.microsoft.com/office/drawing/2014/main" id="{CE61D741-F879-7A3C-A01B-1DDB400300DC}"/>
                </a:ext>
              </a:extLst>
            </p:cNvPr>
            <p:cNvSpPr/>
            <p:nvPr/>
          </p:nvSpPr>
          <p:spPr>
            <a:xfrm>
              <a:off x="1417424" y="4284910"/>
              <a:ext cx="3136332" cy="4814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Permitir programação da fiscalização técnica.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</a:rPr>
                <a:t>Garantir rastreabilidade.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</a:rPr>
                <a:t>Assegurar acompanhamento desde o início dos serviços.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69" name="Shape 13">
              <a:extLst>
                <a:ext uri="{FF2B5EF4-FFF2-40B4-BE49-F238E27FC236}">
                  <a16:creationId xmlns:a16="http://schemas.microsoft.com/office/drawing/2014/main" id="{0DE9ECFB-C666-C79C-25E3-2375DF86479E}"/>
                </a:ext>
              </a:extLst>
            </p:cNvPr>
            <p:cNvSpPr/>
            <p:nvPr/>
          </p:nvSpPr>
          <p:spPr>
            <a:xfrm>
              <a:off x="4774546" y="2935223"/>
              <a:ext cx="3932727" cy="969265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Text 14">
              <a:extLst>
                <a:ext uri="{FF2B5EF4-FFF2-40B4-BE49-F238E27FC236}">
                  <a16:creationId xmlns:a16="http://schemas.microsoft.com/office/drawing/2014/main" id="{0181DAC4-C712-D105-4035-8DEFE1B6960E}"/>
                </a:ext>
              </a:extLst>
            </p:cNvPr>
            <p:cNvSpPr/>
            <p:nvPr/>
          </p:nvSpPr>
          <p:spPr>
            <a:xfrm>
              <a:off x="5486176" y="3019433"/>
              <a:ext cx="3051565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Requisito:</a:t>
              </a:r>
              <a:endParaRPr lang="en-US" sz="1200" dirty="0"/>
            </a:p>
          </p:txBody>
        </p:sp>
        <p:sp>
          <p:nvSpPr>
            <p:cNvPr id="72" name="Text 15">
              <a:extLst>
                <a:ext uri="{FF2B5EF4-FFF2-40B4-BE49-F238E27FC236}">
                  <a16:creationId xmlns:a16="http://schemas.microsoft.com/office/drawing/2014/main" id="{D7BF2D6A-C1DE-40C1-C41C-2B11825D7A6C}"/>
                </a:ext>
              </a:extLst>
            </p:cNvPr>
            <p:cNvSpPr/>
            <p:nvPr/>
          </p:nvSpPr>
          <p:spPr>
            <a:xfrm>
              <a:off x="5503130" y="3259903"/>
              <a:ext cx="3083912" cy="40445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Somente pode ser emitido após aprovação formal dos projetos (Etapa 02).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73" name="Shape 16">
              <a:extLst>
                <a:ext uri="{FF2B5EF4-FFF2-40B4-BE49-F238E27FC236}">
                  <a16:creationId xmlns:a16="http://schemas.microsoft.com/office/drawing/2014/main" id="{3AEF44C3-9358-3AB3-D3FC-015AEC19A9BC}"/>
                </a:ext>
              </a:extLst>
            </p:cNvPr>
            <p:cNvSpPr/>
            <p:nvPr/>
          </p:nvSpPr>
          <p:spPr>
            <a:xfrm>
              <a:off x="4774546" y="3950207"/>
              <a:ext cx="3932727" cy="928257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Text 17">
              <a:extLst>
                <a:ext uri="{FF2B5EF4-FFF2-40B4-BE49-F238E27FC236}">
                  <a16:creationId xmlns:a16="http://schemas.microsoft.com/office/drawing/2014/main" id="{D57CB1CE-9B2A-D880-02FC-16C63C4DBD2E}"/>
                </a:ext>
              </a:extLst>
            </p:cNvPr>
            <p:cNvSpPr/>
            <p:nvPr/>
          </p:nvSpPr>
          <p:spPr>
            <a:xfrm>
              <a:off x="5503130" y="4047493"/>
              <a:ext cx="3051565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Regulamento RIC Ambiental:</a:t>
              </a:r>
              <a:endParaRPr lang="en-US" sz="1200" dirty="0"/>
            </a:p>
          </p:txBody>
        </p:sp>
        <p:sp>
          <p:nvSpPr>
            <p:cNvPr id="76" name="Text 18">
              <a:extLst>
                <a:ext uri="{FF2B5EF4-FFF2-40B4-BE49-F238E27FC236}">
                  <a16:creationId xmlns:a16="http://schemas.microsoft.com/office/drawing/2014/main" id="{70AAE8F0-4D44-A99F-C3E3-DE8BED1EA81B}"/>
                </a:ext>
              </a:extLst>
            </p:cNvPr>
            <p:cNvSpPr/>
            <p:nvPr/>
          </p:nvSpPr>
          <p:spPr>
            <a:xfrm>
              <a:off x="5503130" y="4320212"/>
              <a:ext cx="3043688" cy="40445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900" i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Art. 123, inciso VIII: o início de obras e serviços de água ou esgoto sem autorização está sujeito à aplicação de multa, independentemente de intimação prévia.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pic>
          <p:nvPicPr>
            <p:cNvPr id="79" name="Image 0" descr="preencoded.png">
              <a:extLst>
                <a:ext uri="{FF2B5EF4-FFF2-40B4-BE49-F238E27FC236}">
                  <a16:creationId xmlns:a16="http://schemas.microsoft.com/office/drawing/2014/main" id="{CD95336E-4020-F627-5245-0525F9985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611" y="3215981"/>
              <a:ext cx="416895" cy="416895"/>
            </a:xfrm>
            <a:prstGeom prst="rect">
              <a:avLst/>
            </a:prstGeom>
          </p:spPr>
        </p:pic>
        <p:pic>
          <p:nvPicPr>
            <p:cNvPr id="80" name="Image 1" descr="preencoded.png">
              <a:extLst>
                <a:ext uri="{FF2B5EF4-FFF2-40B4-BE49-F238E27FC236}">
                  <a16:creationId xmlns:a16="http://schemas.microsoft.com/office/drawing/2014/main" id="{1E6DD4EA-7395-9530-33CE-D062B2DBD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8408" y="4181128"/>
              <a:ext cx="398784" cy="398784"/>
            </a:xfrm>
            <a:prstGeom prst="rect">
              <a:avLst/>
            </a:prstGeom>
          </p:spPr>
        </p:pic>
        <p:pic>
          <p:nvPicPr>
            <p:cNvPr id="81" name="Image 2" descr="preencoded.png">
              <a:extLst>
                <a:ext uri="{FF2B5EF4-FFF2-40B4-BE49-F238E27FC236}">
                  <a16:creationId xmlns:a16="http://schemas.microsoft.com/office/drawing/2014/main" id="{BCB37B00-BD8E-EACD-75FF-4DD1450C2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72997" y="3229637"/>
              <a:ext cx="417014" cy="417014"/>
            </a:xfrm>
            <a:prstGeom prst="rect">
              <a:avLst/>
            </a:prstGeom>
          </p:spPr>
        </p:pic>
      </p:grpSp>
      <p:sp>
        <p:nvSpPr>
          <p:cNvPr id="45" name="Shape 27">
            <a:extLst>
              <a:ext uri="{FF2B5EF4-FFF2-40B4-BE49-F238E27FC236}">
                <a16:creationId xmlns:a16="http://schemas.microsoft.com/office/drawing/2014/main" id="{AAE637CD-5788-A938-17BF-9F2CC5B6C7BC}"/>
              </a:ext>
            </a:extLst>
          </p:cNvPr>
          <p:cNvSpPr/>
          <p:nvPr/>
        </p:nvSpPr>
        <p:spPr>
          <a:xfrm>
            <a:off x="4799578" y="1325880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6" name="Text 29">
            <a:extLst>
              <a:ext uri="{FF2B5EF4-FFF2-40B4-BE49-F238E27FC236}">
                <a16:creationId xmlns:a16="http://schemas.microsoft.com/office/drawing/2014/main" id="{8E5307FA-9311-7D61-2977-925C8EDCB2BB}"/>
              </a:ext>
            </a:extLst>
          </p:cNvPr>
          <p:cNvSpPr/>
          <p:nvPr/>
        </p:nvSpPr>
        <p:spPr>
          <a:xfrm>
            <a:off x="5092699" y="1353312"/>
            <a:ext cx="3755871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cs typeface="Calibri" pitchFamily="34" charset="-120"/>
              </a:rPr>
              <a:t>Encaminhar o </a:t>
            </a:r>
            <a:r>
              <a:rPr lang="en-US" sz="900" b="1" dirty="0">
                <a:solidFill>
                  <a:srgbClr val="003A52"/>
                </a:solidFill>
                <a:latin typeface="Calibri" pitchFamily="34" charset="0"/>
                <a:cs typeface="Calibri" pitchFamily="34" charset="-120"/>
                <a:hlinkClick r:id="rId9"/>
              </a:rPr>
              <a:t>Formulário RIC/FORM/ENG/003</a:t>
            </a:r>
            <a:r>
              <a:rPr lang="en-US" sz="900" dirty="0">
                <a:solidFill>
                  <a:srgbClr val="003A52"/>
                </a:solidFill>
                <a:latin typeface="Calibri" pitchFamily="34" charset="0"/>
                <a:cs typeface="Calibri" pitchFamily="34" charset="-120"/>
              </a:rPr>
              <a:t>, preenchido e assinado, juntamente com as documentações necessárias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48" name="Shape 30">
            <a:extLst>
              <a:ext uri="{FF2B5EF4-FFF2-40B4-BE49-F238E27FC236}">
                <a16:creationId xmlns:a16="http://schemas.microsoft.com/office/drawing/2014/main" id="{FBBC5FAA-211F-7422-25D6-993368CB6145}"/>
              </a:ext>
            </a:extLst>
          </p:cNvPr>
          <p:cNvSpPr/>
          <p:nvPr/>
        </p:nvSpPr>
        <p:spPr>
          <a:xfrm>
            <a:off x="4799578" y="1627632"/>
            <a:ext cx="4094487" cy="30175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0" name="Text 32">
            <a:extLst>
              <a:ext uri="{FF2B5EF4-FFF2-40B4-BE49-F238E27FC236}">
                <a16:creationId xmlns:a16="http://schemas.microsoft.com/office/drawing/2014/main" id="{C84CAA63-1F25-DD6B-5BA7-031C6631417D}"/>
              </a:ext>
            </a:extLst>
          </p:cNvPr>
          <p:cNvSpPr/>
          <p:nvPr/>
        </p:nvSpPr>
        <p:spPr>
          <a:xfrm>
            <a:off x="5092699" y="1655064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prevista para início dos serviços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51" name="Shape 33">
            <a:extLst>
              <a:ext uri="{FF2B5EF4-FFF2-40B4-BE49-F238E27FC236}">
                <a16:creationId xmlns:a16="http://schemas.microsoft.com/office/drawing/2014/main" id="{47B8FA29-1697-123B-B1FF-EDE19BD2CDEE}"/>
              </a:ext>
            </a:extLst>
          </p:cNvPr>
          <p:cNvSpPr/>
          <p:nvPr/>
        </p:nvSpPr>
        <p:spPr>
          <a:xfrm>
            <a:off x="4799578" y="1929384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5" name="Text 35">
            <a:extLst>
              <a:ext uri="{FF2B5EF4-FFF2-40B4-BE49-F238E27FC236}">
                <a16:creationId xmlns:a16="http://schemas.microsoft.com/office/drawing/2014/main" id="{4F290142-8981-60A9-676A-96AF417B96DA}"/>
              </a:ext>
            </a:extLst>
          </p:cNvPr>
          <p:cNvSpPr/>
          <p:nvPr/>
        </p:nvSpPr>
        <p:spPr>
          <a:xfrm>
            <a:off x="5092699" y="1956816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Contato do responsável pela obra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57" name="Shape 36">
            <a:extLst>
              <a:ext uri="{FF2B5EF4-FFF2-40B4-BE49-F238E27FC236}">
                <a16:creationId xmlns:a16="http://schemas.microsoft.com/office/drawing/2014/main" id="{19DD9D73-EAE0-7511-85D0-9E78420A6DF6}"/>
              </a:ext>
            </a:extLst>
          </p:cNvPr>
          <p:cNvSpPr/>
          <p:nvPr/>
        </p:nvSpPr>
        <p:spPr>
          <a:xfrm>
            <a:off x="4799578" y="2231136"/>
            <a:ext cx="4094487" cy="30175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9" name="Text 38">
            <a:extLst>
              <a:ext uri="{FF2B5EF4-FFF2-40B4-BE49-F238E27FC236}">
                <a16:creationId xmlns:a16="http://schemas.microsoft.com/office/drawing/2014/main" id="{160DAEB0-C248-3D89-7C4D-0FF0E42E9C55}"/>
              </a:ext>
            </a:extLst>
          </p:cNvPr>
          <p:cNvSpPr/>
          <p:nvPr/>
        </p:nvSpPr>
        <p:spPr>
          <a:xfrm>
            <a:off x="5092699" y="2258568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Projetos aprovados e Certidão de Diretrizes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65" name="Shape 39">
            <a:extLst>
              <a:ext uri="{FF2B5EF4-FFF2-40B4-BE49-F238E27FC236}">
                <a16:creationId xmlns:a16="http://schemas.microsoft.com/office/drawing/2014/main" id="{6A9AFDC4-5FC7-9771-9B89-1ADD9319B803}"/>
              </a:ext>
            </a:extLst>
          </p:cNvPr>
          <p:cNvSpPr/>
          <p:nvPr/>
        </p:nvSpPr>
        <p:spPr>
          <a:xfrm>
            <a:off x="4799578" y="2532888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0" name="Text 41">
            <a:extLst>
              <a:ext uri="{FF2B5EF4-FFF2-40B4-BE49-F238E27FC236}">
                <a16:creationId xmlns:a16="http://schemas.microsoft.com/office/drawing/2014/main" id="{33A0E078-8BEF-36BD-4784-C6F40957500F}"/>
              </a:ext>
            </a:extLst>
          </p:cNvPr>
          <p:cNvSpPr/>
          <p:nvPr/>
        </p:nvSpPr>
        <p:spPr>
          <a:xfrm>
            <a:off x="5092699" y="2560320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 de execução e Alvará emitido pela Prefeitura</a:t>
            </a:r>
            <a:endParaRPr lang="en-US" sz="900" dirty="0">
              <a:solidFill>
                <a:srgbClr val="003A52"/>
              </a:solidFill>
            </a:endParaRPr>
          </a:p>
        </p:txBody>
      </p: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62E7BE03-20DA-6307-35E3-952A2D32D886}"/>
              </a:ext>
            </a:extLst>
          </p:cNvPr>
          <p:cNvGrpSpPr/>
          <p:nvPr/>
        </p:nvGrpSpPr>
        <p:grpSpPr>
          <a:xfrm>
            <a:off x="4857547" y="1400065"/>
            <a:ext cx="152400" cy="1356850"/>
            <a:chOff x="800483" y="1558529"/>
            <a:chExt cx="152400" cy="1356850"/>
          </a:xfrm>
        </p:grpSpPr>
        <p:pic>
          <p:nvPicPr>
            <p:cNvPr id="77" name="Image 1" descr="preencoded.png">
              <a:extLst>
                <a:ext uri="{FF2B5EF4-FFF2-40B4-BE49-F238E27FC236}">
                  <a16:creationId xmlns:a16="http://schemas.microsoft.com/office/drawing/2014/main" id="{FC7CE13A-0B02-61B2-835E-2316CB2FC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483" y="1558529"/>
              <a:ext cx="148820" cy="148820"/>
            </a:xfrm>
            <a:prstGeom prst="rect">
              <a:avLst/>
            </a:prstGeom>
          </p:spPr>
        </p:pic>
        <p:pic>
          <p:nvPicPr>
            <p:cNvPr id="78" name="Image 1" descr="preencoded.png">
              <a:extLst>
                <a:ext uri="{FF2B5EF4-FFF2-40B4-BE49-F238E27FC236}">
                  <a16:creationId xmlns:a16="http://schemas.microsoft.com/office/drawing/2014/main" id="{DE73EE49-42DE-8765-5C21-50602403B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483" y="1853981"/>
              <a:ext cx="148820" cy="148820"/>
            </a:xfrm>
            <a:prstGeom prst="rect">
              <a:avLst/>
            </a:prstGeom>
          </p:spPr>
        </p:pic>
        <p:pic>
          <p:nvPicPr>
            <p:cNvPr id="84" name="Image 1" descr="preencoded.png">
              <a:extLst>
                <a:ext uri="{FF2B5EF4-FFF2-40B4-BE49-F238E27FC236}">
                  <a16:creationId xmlns:a16="http://schemas.microsoft.com/office/drawing/2014/main" id="{E4CB7D47-414B-9927-01DD-9574FECD8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1" y="2167365"/>
              <a:ext cx="148820" cy="148820"/>
            </a:xfrm>
            <a:prstGeom prst="rect">
              <a:avLst/>
            </a:prstGeom>
          </p:spPr>
        </p:pic>
        <p:pic>
          <p:nvPicPr>
            <p:cNvPr id="85" name="Image 1" descr="preencoded.png">
              <a:extLst>
                <a:ext uri="{FF2B5EF4-FFF2-40B4-BE49-F238E27FC236}">
                  <a16:creationId xmlns:a16="http://schemas.microsoft.com/office/drawing/2014/main" id="{4D03ABE2-A939-D5FE-62EC-04D94345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483" y="2469732"/>
              <a:ext cx="148820" cy="148820"/>
            </a:xfrm>
            <a:prstGeom prst="rect">
              <a:avLst/>
            </a:prstGeom>
          </p:spPr>
        </p:pic>
        <p:pic>
          <p:nvPicPr>
            <p:cNvPr id="86" name="Image 1" descr="preencoded.png">
              <a:extLst>
                <a:ext uri="{FF2B5EF4-FFF2-40B4-BE49-F238E27FC236}">
                  <a16:creationId xmlns:a16="http://schemas.microsoft.com/office/drawing/2014/main" id="{4130426B-678C-C2B4-3CD7-8D6C6BF7F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063" y="2766559"/>
              <a:ext cx="148820" cy="148820"/>
            </a:xfrm>
            <a:prstGeom prst="rect">
              <a:avLst/>
            </a:prstGeom>
          </p:spPr>
        </p:pic>
      </p:grpSp>
      <p:pic>
        <p:nvPicPr>
          <p:cNvPr id="87" name="Image 0" descr="preencoded.png">
            <a:extLst>
              <a:ext uri="{FF2B5EF4-FFF2-40B4-BE49-F238E27FC236}">
                <a16:creationId xmlns:a16="http://schemas.microsoft.com/office/drawing/2014/main" id="{5ADF6B22-33B1-6F9F-6B3E-DCE6C155D1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5330" y="4151513"/>
            <a:ext cx="458013" cy="4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4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3A0D86-20AB-088F-F31F-33D08D1BA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0">
            <a:extLst>
              <a:ext uri="{FF2B5EF4-FFF2-40B4-BE49-F238E27FC236}">
                <a16:creationId xmlns:a16="http://schemas.microsoft.com/office/drawing/2014/main" id="{290132C4-6E41-E7B2-09DB-AAEC5841F523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0A6E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BA03C1C-8ABC-58F9-74C6-E2C07BA4C3D5}"/>
              </a:ext>
            </a:extLst>
          </p:cNvPr>
          <p:cNvSpPr/>
          <p:nvPr/>
        </p:nvSpPr>
        <p:spPr>
          <a:xfrm rot="16200000">
            <a:off x="-2287446" y="2287446"/>
            <a:ext cx="5143500" cy="568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Montserrat" pitchFamily="34" charset="0"/>
              </a:rPr>
              <a:t>ETAPA 04</a:t>
            </a:r>
            <a:endParaRPr lang="en-US" sz="8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CB7D8BC5-F190-8176-E32A-C4B764740FE6}"/>
              </a:ext>
            </a:extLst>
          </p:cNvPr>
          <p:cNvSpPr/>
          <p:nvPr/>
        </p:nvSpPr>
        <p:spPr>
          <a:xfrm>
            <a:off x="568608" y="130302"/>
            <a:ext cx="6736357" cy="237744"/>
          </a:xfrm>
          <a:prstGeom prst="roundRect">
            <a:avLst>
              <a:gd name="adj" fmla="val 23077"/>
            </a:avLst>
          </a:prstGeom>
          <a:solidFill>
            <a:srgbClr val="00688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A136FA7-A98F-57E1-64EC-CEE78EB9BFF1}"/>
              </a:ext>
            </a:extLst>
          </p:cNvPr>
          <p:cNvSpPr/>
          <p:nvPr/>
        </p:nvSpPr>
        <p:spPr>
          <a:xfrm>
            <a:off x="699582" y="130302"/>
            <a:ext cx="3854172" cy="2377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FASE 2 — EXECUÇÃO E VERIFICAÇÃO</a:t>
            </a:r>
            <a:endParaRPr lang="en-US" sz="9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714103D-58EA-06FA-E4A7-0B6D840F2CAF}"/>
              </a:ext>
            </a:extLst>
          </p:cNvPr>
          <p:cNvSpPr/>
          <p:nvPr/>
        </p:nvSpPr>
        <p:spPr>
          <a:xfrm>
            <a:off x="568608" y="377190"/>
            <a:ext cx="651799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Fiscalização de Obras</a:t>
            </a:r>
            <a:endParaRPr lang="en-US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54266C3D-3879-9CFE-3BE3-2BFCB73BED9C}"/>
              </a:ext>
            </a:extLst>
          </p:cNvPr>
          <p:cNvSpPr/>
          <p:nvPr/>
        </p:nvSpPr>
        <p:spPr>
          <a:xfrm>
            <a:off x="568607" y="724662"/>
            <a:ext cx="7235727" cy="1902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900" i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Acompanhamento e inspeção técnica pela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Concessionária durante a execução das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obras do empreendimento.</a:t>
            </a:r>
            <a:endParaRPr lang="en-US" sz="900" i="1" dirty="0">
              <a:solidFill>
                <a:schemeClr val="bg1"/>
              </a:solidFill>
            </a:endParaRP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ADA354F4-A744-99F4-559D-33D6B02094AE}"/>
              </a:ext>
            </a:extLst>
          </p:cNvPr>
          <p:cNvGrpSpPr/>
          <p:nvPr/>
        </p:nvGrpSpPr>
        <p:grpSpPr>
          <a:xfrm>
            <a:off x="568608" y="1005840"/>
            <a:ext cx="8325457" cy="1828800"/>
            <a:chOff x="347472" y="1005840"/>
            <a:chExt cx="8366760" cy="1828800"/>
          </a:xfrm>
        </p:grpSpPr>
        <p:sp>
          <p:nvSpPr>
            <p:cNvPr id="11" name="Shape 8">
              <a:extLst>
                <a:ext uri="{FF2B5EF4-FFF2-40B4-BE49-F238E27FC236}">
                  <a16:creationId xmlns:a16="http://schemas.microsoft.com/office/drawing/2014/main" id="{76BB02CC-7CA5-2A76-E8DF-9302C106132C}"/>
                </a:ext>
              </a:extLst>
            </p:cNvPr>
            <p:cNvSpPr/>
            <p:nvPr/>
          </p:nvSpPr>
          <p:spPr>
            <a:xfrm>
              <a:off x="347472" y="1005840"/>
              <a:ext cx="4114800" cy="274320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 9">
              <a:extLst>
                <a:ext uri="{FF2B5EF4-FFF2-40B4-BE49-F238E27FC236}">
                  <a16:creationId xmlns:a16="http://schemas.microsoft.com/office/drawing/2014/main" id="{968355AD-1A9A-A112-705D-AB895D669CA6}"/>
                </a:ext>
              </a:extLst>
            </p:cNvPr>
            <p:cNvSpPr/>
            <p:nvPr/>
          </p:nvSpPr>
          <p:spPr>
            <a:xfrm>
              <a:off x="420624" y="1005840"/>
              <a:ext cx="40233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50" b="1">
                  <a:solidFill>
                    <a:srgbClr val="FFFFFF"/>
                  </a:solidFill>
                  <a:latin typeface="Montserrat" pitchFamily="34" charset="0"/>
                </a:rPr>
                <a:t>PRINCIPAIS CARACTERÍSTICAS</a:t>
              </a:r>
              <a:endParaRPr lang="en-US" sz="850" dirty="0"/>
            </a:p>
          </p:txBody>
        </p:sp>
        <p:sp>
          <p:nvSpPr>
            <p:cNvPr id="13" name="Shape 10">
              <a:extLst>
                <a:ext uri="{FF2B5EF4-FFF2-40B4-BE49-F238E27FC236}">
                  <a16:creationId xmlns:a16="http://schemas.microsoft.com/office/drawing/2014/main" id="{E308632C-FA24-4289-C143-3A215060AD39}"/>
                </a:ext>
              </a:extLst>
            </p:cNvPr>
            <p:cNvSpPr/>
            <p:nvPr/>
          </p:nvSpPr>
          <p:spPr>
            <a:xfrm>
              <a:off x="347472" y="1325880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 12">
              <a:extLst>
                <a:ext uri="{FF2B5EF4-FFF2-40B4-BE49-F238E27FC236}">
                  <a16:creationId xmlns:a16="http://schemas.microsoft.com/office/drawing/2014/main" id="{F0BD5CA9-EB4E-CAD5-A0B0-76D9CBF2E820}"/>
                </a:ext>
              </a:extLst>
            </p:cNvPr>
            <p:cNvSpPr/>
            <p:nvPr/>
          </p:nvSpPr>
          <p:spPr>
            <a:xfrm>
              <a:off x="663597" y="1353312"/>
              <a:ext cx="3752954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Vistorias em qualquer fase da obra, com ou sem agendamento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16" name="Shape 13">
              <a:extLst>
                <a:ext uri="{FF2B5EF4-FFF2-40B4-BE49-F238E27FC236}">
                  <a16:creationId xmlns:a16="http://schemas.microsoft.com/office/drawing/2014/main" id="{7FDF3F2B-D6A4-6821-80C4-C22FA8908356}"/>
                </a:ext>
              </a:extLst>
            </p:cNvPr>
            <p:cNvSpPr/>
            <p:nvPr/>
          </p:nvSpPr>
          <p:spPr>
            <a:xfrm>
              <a:off x="347472" y="1627632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 15">
              <a:extLst>
                <a:ext uri="{FF2B5EF4-FFF2-40B4-BE49-F238E27FC236}">
                  <a16:creationId xmlns:a16="http://schemas.microsoft.com/office/drawing/2014/main" id="{9250E784-473F-297A-BC3B-1B860C156A28}"/>
                </a:ext>
              </a:extLst>
            </p:cNvPr>
            <p:cNvSpPr/>
            <p:nvPr/>
          </p:nvSpPr>
          <p:spPr>
            <a:xfrm>
              <a:off x="673405" y="1655064"/>
              <a:ext cx="3743147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Realizada por fiscais da RIC Ambiental devidamente identificados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19" name="Shape 16">
              <a:extLst>
                <a:ext uri="{FF2B5EF4-FFF2-40B4-BE49-F238E27FC236}">
                  <a16:creationId xmlns:a16="http://schemas.microsoft.com/office/drawing/2014/main" id="{E3FE89DA-28B2-C6EA-38B7-23E466D70B4F}"/>
                </a:ext>
              </a:extLst>
            </p:cNvPr>
            <p:cNvSpPr/>
            <p:nvPr/>
          </p:nvSpPr>
          <p:spPr>
            <a:xfrm>
              <a:off x="347472" y="1929384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 18">
              <a:extLst>
                <a:ext uri="{FF2B5EF4-FFF2-40B4-BE49-F238E27FC236}">
                  <a16:creationId xmlns:a16="http://schemas.microsoft.com/office/drawing/2014/main" id="{F9480135-E758-ADC9-0014-2046A93EF66A}"/>
                </a:ext>
              </a:extLst>
            </p:cNvPr>
            <p:cNvSpPr/>
            <p:nvPr/>
          </p:nvSpPr>
          <p:spPr>
            <a:xfrm>
              <a:off x="670352" y="1956816"/>
              <a:ext cx="3746200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Verificação de conformidade com projetos aprovados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22" name="Shape 19">
              <a:extLst>
                <a:ext uri="{FF2B5EF4-FFF2-40B4-BE49-F238E27FC236}">
                  <a16:creationId xmlns:a16="http://schemas.microsoft.com/office/drawing/2014/main" id="{3C6D6F1C-6682-87EF-FB28-65B66A7FC303}"/>
                </a:ext>
              </a:extLst>
            </p:cNvPr>
            <p:cNvSpPr/>
            <p:nvPr/>
          </p:nvSpPr>
          <p:spPr>
            <a:xfrm>
              <a:off x="347472" y="2231136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 21">
              <a:extLst>
                <a:ext uri="{FF2B5EF4-FFF2-40B4-BE49-F238E27FC236}">
                  <a16:creationId xmlns:a16="http://schemas.microsoft.com/office/drawing/2014/main" id="{5C3A52F4-C0D4-DF28-429B-EE4B4724FC54}"/>
                </a:ext>
              </a:extLst>
            </p:cNvPr>
            <p:cNvSpPr/>
            <p:nvPr/>
          </p:nvSpPr>
          <p:spPr>
            <a:xfrm>
              <a:off x="670352" y="2258568"/>
              <a:ext cx="3791920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Verificação e conferência de materiais, equipamentos e técnicas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25" name="Shape 22">
              <a:extLst>
                <a:ext uri="{FF2B5EF4-FFF2-40B4-BE49-F238E27FC236}">
                  <a16:creationId xmlns:a16="http://schemas.microsoft.com/office/drawing/2014/main" id="{03870506-7B27-9213-C714-7930777EBA5D}"/>
                </a:ext>
              </a:extLst>
            </p:cNvPr>
            <p:cNvSpPr/>
            <p:nvPr/>
          </p:nvSpPr>
          <p:spPr>
            <a:xfrm>
              <a:off x="347472" y="2532888"/>
              <a:ext cx="4114800" cy="301752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 24">
              <a:extLst>
                <a:ext uri="{FF2B5EF4-FFF2-40B4-BE49-F238E27FC236}">
                  <a16:creationId xmlns:a16="http://schemas.microsoft.com/office/drawing/2014/main" id="{F1488BDA-EE40-2B4E-1D4E-25C3AAF9353D}"/>
                </a:ext>
              </a:extLst>
            </p:cNvPr>
            <p:cNvSpPr/>
            <p:nvPr/>
          </p:nvSpPr>
          <p:spPr>
            <a:xfrm>
              <a:off x="663598" y="2560320"/>
              <a:ext cx="3752955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</a:rPr>
                <a:t>Comunicação via e-mail:     </a:t>
              </a:r>
              <a:r>
                <a:rPr lang="en-US" sz="11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protocolo.eng@ricambiental.com.br</a:t>
              </a:r>
              <a:r>
                <a:rPr lang="en-US" sz="11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</a:rPr>
                <a:t> 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Shape 25">
              <a:extLst>
                <a:ext uri="{FF2B5EF4-FFF2-40B4-BE49-F238E27FC236}">
                  <a16:creationId xmlns:a16="http://schemas.microsoft.com/office/drawing/2014/main" id="{17B6E680-38D6-286C-98A2-E5039986FDCE}"/>
                </a:ext>
              </a:extLst>
            </p:cNvPr>
            <p:cNvSpPr/>
            <p:nvPr/>
          </p:nvSpPr>
          <p:spPr>
            <a:xfrm>
              <a:off x="4599432" y="1005840"/>
              <a:ext cx="4114800" cy="274320"/>
            </a:xfrm>
            <a:prstGeom prst="rect">
              <a:avLst/>
            </a:prstGeom>
            <a:solidFill>
              <a:srgbClr val="00A6E2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 26">
              <a:extLst>
                <a:ext uri="{FF2B5EF4-FFF2-40B4-BE49-F238E27FC236}">
                  <a16:creationId xmlns:a16="http://schemas.microsoft.com/office/drawing/2014/main" id="{7B464202-4E90-E23D-8D37-7347D79EA062}"/>
                </a:ext>
              </a:extLst>
            </p:cNvPr>
            <p:cNvSpPr/>
            <p:nvPr/>
          </p:nvSpPr>
          <p:spPr>
            <a:xfrm>
              <a:off x="4672584" y="1005840"/>
              <a:ext cx="40233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INFRAÇÕES SUJEITAS A MULTA </a:t>
              </a:r>
            </a:p>
            <a:p>
              <a:pPr algn="ctr"/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ART. 123 – REGULAMENTO RIC AMBIENTAL</a:t>
              </a:r>
              <a:endParaRPr lang="en-US" sz="850" dirty="0"/>
            </a:p>
          </p:txBody>
        </p:sp>
      </p:grpSp>
      <p:pic>
        <p:nvPicPr>
          <p:cNvPr id="54" name="Imagem 53">
            <a:extLst>
              <a:ext uri="{FF2B5EF4-FFF2-40B4-BE49-F238E27FC236}">
                <a16:creationId xmlns:a16="http://schemas.microsoft.com/office/drawing/2014/main" id="{4C81C05B-6B30-9590-D3DB-995486B0BA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385" t="38300" r="14385" b="38621"/>
          <a:stretch>
            <a:fillRect/>
          </a:stretch>
        </p:blipFill>
        <p:spPr>
          <a:xfrm>
            <a:off x="7491758" y="247285"/>
            <a:ext cx="1402307" cy="503903"/>
          </a:xfrm>
          <a:prstGeom prst="rect">
            <a:avLst/>
          </a:prstGeom>
        </p:spPr>
      </p:pic>
      <p:pic>
        <p:nvPicPr>
          <p:cNvPr id="56" name="Image 1" descr="preencoded.png">
            <a:extLst>
              <a:ext uri="{FF2B5EF4-FFF2-40B4-BE49-F238E27FC236}">
                <a16:creationId xmlns:a16="http://schemas.microsoft.com/office/drawing/2014/main" id="{4CAB27C1-4E47-956A-3190-AC2A719AF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83" y="1406129"/>
            <a:ext cx="148820" cy="148820"/>
          </a:xfrm>
          <a:prstGeom prst="rect">
            <a:avLst/>
          </a:prstGeom>
        </p:spPr>
      </p:pic>
      <p:pic>
        <p:nvPicPr>
          <p:cNvPr id="82" name="Image 1" descr="preencoded.png">
            <a:extLst>
              <a:ext uri="{FF2B5EF4-FFF2-40B4-BE49-F238E27FC236}">
                <a16:creationId xmlns:a16="http://schemas.microsoft.com/office/drawing/2014/main" id="{809EB850-D3D6-87F6-7A8C-393C58D41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83" y="1701581"/>
            <a:ext cx="148820" cy="148820"/>
          </a:xfrm>
          <a:prstGeom prst="rect">
            <a:avLst/>
          </a:prstGeom>
        </p:spPr>
      </p:pic>
      <p:pic>
        <p:nvPicPr>
          <p:cNvPr id="83" name="Image 1" descr="preencoded.png">
            <a:extLst>
              <a:ext uri="{FF2B5EF4-FFF2-40B4-BE49-F238E27FC236}">
                <a16:creationId xmlns:a16="http://schemas.microsoft.com/office/drawing/2014/main" id="{0E753F4C-258D-253D-8D2F-AA7A94885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71" y="2014965"/>
            <a:ext cx="148820" cy="148820"/>
          </a:xfrm>
          <a:prstGeom prst="rect">
            <a:avLst/>
          </a:prstGeom>
        </p:spPr>
      </p:pic>
      <p:pic>
        <p:nvPicPr>
          <p:cNvPr id="146" name="Image 1" descr="preencoded.png">
            <a:extLst>
              <a:ext uri="{FF2B5EF4-FFF2-40B4-BE49-F238E27FC236}">
                <a16:creationId xmlns:a16="http://schemas.microsoft.com/office/drawing/2014/main" id="{E8FD1BB3-FD7D-4DB6-EFF7-81945ECD1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83" y="2317332"/>
            <a:ext cx="148820" cy="148820"/>
          </a:xfrm>
          <a:prstGeom prst="rect">
            <a:avLst/>
          </a:prstGeom>
        </p:spPr>
      </p:pic>
      <p:pic>
        <p:nvPicPr>
          <p:cNvPr id="147" name="Image 1" descr="preencoded.png">
            <a:extLst>
              <a:ext uri="{FF2B5EF4-FFF2-40B4-BE49-F238E27FC236}">
                <a16:creationId xmlns:a16="http://schemas.microsoft.com/office/drawing/2014/main" id="{1287EB39-76F8-4259-2ACD-466F75CCB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63" y="2614159"/>
            <a:ext cx="148820" cy="148820"/>
          </a:xfrm>
          <a:prstGeom prst="rect">
            <a:avLst/>
          </a:prstGeom>
        </p:spPr>
      </p:pic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A71FD9D3-1653-C12A-650F-A95CC152542F}"/>
              </a:ext>
            </a:extLst>
          </p:cNvPr>
          <p:cNvGrpSpPr/>
          <p:nvPr/>
        </p:nvGrpSpPr>
        <p:grpSpPr>
          <a:xfrm>
            <a:off x="568608" y="2935223"/>
            <a:ext cx="8325457" cy="1943241"/>
            <a:chOff x="730152" y="2935223"/>
            <a:chExt cx="7977121" cy="1943241"/>
          </a:xfrm>
        </p:grpSpPr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3CADDD93-DA27-18C8-B742-3CB083B6E433}"/>
                </a:ext>
              </a:extLst>
            </p:cNvPr>
            <p:cNvSpPr/>
            <p:nvPr/>
          </p:nvSpPr>
          <p:spPr>
            <a:xfrm>
              <a:off x="730153" y="2935223"/>
              <a:ext cx="3926596" cy="947352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Text 5">
              <a:extLst>
                <a:ext uri="{FF2B5EF4-FFF2-40B4-BE49-F238E27FC236}">
                  <a16:creationId xmlns:a16="http://schemas.microsoft.com/office/drawing/2014/main" id="{424FCC8D-E7EB-2915-61E6-593075401258}"/>
                </a:ext>
              </a:extLst>
            </p:cNvPr>
            <p:cNvSpPr/>
            <p:nvPr/>
          </p:nvSpPr>
          <p:spPr>
            <a:xfrm>
              <a:off x="1417423" y="2970310"/>
              <a:ext cx="3136331" cy="38595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cs typeface="Calibri" pitchFamily="34" charset="-120"/>
                </a:rPr>
                <a:t>Conformidade e Controle:</a:t>
              </a:r>
              <a:endParaRPr lang="en-US" sz="1200" dirty="0"/>
            </a:p>
          </p:txBody>
        </p:sp>
        <p:sp>
          <p:nvSpPr>
            <p:cNvPr id="63" name="Text 8">
              <a:extLst>
                <a:ext uri="{FF2B5EF4-FFF2-40B4-BE49-F238E27FC236}">
                  <a16:creationId xmlns:a16="http://schemas.microsoft.com/office/drawing/2014/main" id="{E141634F-E9D9-2216-925E-E46401B77B5E}"/>
                </a:ext>
              </a:extLst>
            </p:cNvPr>
            <p:cNvSpPr/>
            <p:nvPr/>
          </p:nvSpPr>
          <p:spPr>
            <a:xfrm>
              <a:off x="1417423" y="3215981"/>
              <a:ext cx="3256762" cy="62812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Inspeções períodicas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Verificação de conformidade com o projeto aprovado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Controle de qualidade de materiais e execução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64" name="Shape 9">
              <a:extLst>
                <a:ext uri="{FF2B5EF4-FFF2-40B4-BE49-F238E27FC236}">
                  <a16:creationId xmlns:a16="http://schemas.microsoft.com/office/drawing/2014/main" id="{6CB79089-E527-F938-39CE-75583334E8BA}"/>
                </a:ext>
              </a:extLst>
            </p:cNvPr>
            <p:cNvSpPr/>
            <p:nvPr/>
          </p:nvSpPr>
          <p:spPr>
            <a:xfrm>
              <a:off x="730152" y="3931112"/>
              <a:ext cx="3926597" cy="947352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Text 10">
              <a:extLst>
                <a:ext uri="{FF2B5EF4-FFF2-40B4-BE49-F238E27FC236}">
                  <a16:creationId xmlns:a16="http://schemas.microsoft.com/office/drawing/2014/main" id="{4684650A-AAC2-035A-56CF-24941F793095}"/>
                </a:ext>
              </a:extLst>
            </p:cNvPr>
            <p:cNvSpPr/>
            <p:nvPr/>
          </p:nvSpPr>
          <p:spPr>
            <a:xfrm>
              <a:off x="1417423" y="4001872"/>
              <a:ext cx="3136331" cy="38595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cs typeface="Calibri" pitchFamily="34" charset="-120"/>
                </a:rPr>
                <a:t>Documentos e Testes:</a:t>
              </a:r>
              <a:endParaRPr lang="en-US" sz="1200" dirty="0"/>
            </a:p>
          </p:txBody>
        </p:sp>
        <p:sp>
          <p:nvSpPr>
            <p:cNvPr id="68" name="Text 12">
              <a:extLst>
                <a:ext uri="{FF2B5EF4-FFF2-40B4-BE49-F238E27FC236}">
                  <a16:creationId xmlns:a16="http://schemas.microsoft.com/office/drawing/2014/main" id="{CAE924E8-E343-3CCA-009E-6B6DF7499ECD}"/>
                </a:ext>
              </a:extLst>
            </p:cNvPr>
            <p:cNvSpPr/>
            <p:nvPr/>
          </p:nvSpPr>
          <p:spPr>
            <a:xfrm>
              <a:off x="1417424" y="4284910"/>
              <a:ext cx="3136332" cy="4814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Rastreabilidade.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Registro documental de todas as etapas da obra.</a:t>
              </a:r>
              <a:endParaRPr lang="en-US" sz="900" dirty="0">
                <a:solidFill>
                  <a:schemeClr val="bg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Acompanhamento de testes em campo e laboratório.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69" name="Shape 13">
              <a:extLst>
                <a:ext uri="{FF2B5EF4-FFF2-40B4-BE49-F238E27FC236}">
                  <a16:creationId xmlns:a16="http://schemas.microsoft.com/office/drawing/2014/main" id="{64702012-8A8A-D7FA-D3ED-1A955A0E7BE9}"/>
                </a:ext>
              </a:extLst>
            </p:cNvPr>
            <p:cNvSpPr/>
            <p:nvPr/>
          </p:nvSpPr>
          <p:spPr>
            <a:xfrm>
              <a:off x="4774546" y="2935223"/>
              <a:ext cx="3932727" cy="969265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1" name="Text 14">
              <a:extLst>
                <a:ext uri="{FF2B5EF4-FFF2-40B4-BE49-F238E27FC236}">
                  <a16:creationId xmlns:a16="http://schemas.microsoft.com/office/drawing/2014/main" id="{9C4FCEFF-CB93-F339-9109-514A06FD4B0C}"/>
                </a:ext>
              </a:extLst>
            </p:cNvPr>
            <p:cNvSpPr/>
            <p:nvPr/>
          </p:nvSpPr>
          <p:spPr>
            <a:xfrm>
              <a:off x="5486176" y="3019433"/>
              <a:ext cx="3051565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Importante:</a:t>
              </a:r>
              <a:endParaRPr lang="en-US" sz="1200" dirty="0"/>
            </a:p>
          </p:txBody>
        </p:sp>
        <p:sp>
          <p:nvSpPr>
            <p:cNvPr id="72" name="Text 15">
              <a:extLst>
                <a:ext uri="{FF2B5EF4-FFF2-40B4-BE49-F238E27FC236}">
                  <a16:creationId xmlns:a16="http://schemas.microsoft.com/office/drawing/2014/main" id="{AE2CDF94-39FB-70D6-F237-5344F3BACC19}"/>
                </a:ext>
              </a:extLst>
            </p:cNvPr>
            <p:cNvSpPr/>
            <p:nvPr/>
          </p:nvSpPr>
          <p:spPr>
            <a:xfrm>
              <a:off x="5508917" y="3291444"/>
              <a:ext cx="3154764" cy="40445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 fiscalização da Concessionária não isenta os responsáveis pelas obrigações técnicas e legais quanto à qualidade e segurança dos serviços executados.</a:t>
              </a:r>
              <a:r>
                <a:rPr lang="en-US" sz="900" dirty="0">
                  <a:solidFill>
                    <a:srgbClr val="00688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.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73" name="Shape 16">
              <a:extLst>
                <a:ext uri="{FF2B5EF4-FFF2-40B4-BE49-F238E27FC236}">
                  <a16:creationId xmlns:a16="http://schemas.microsoft.com/office/drawing/2014/main" id="{00D50C73-B9E7-E504-5493-011466281283}"/>
                </a:ext>
              </a:extLst>
            </p:cNvPr>
            <p:cNvSpPr/>
            <p:nvPr/>
          </p:nvSpPr>
          <p:spPr>
            <a:xfrm>
              <a:off x="4774546" y="3950207"/>
              <a:ext cx="3932727" cy="928257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Text 17">
              <a:extLst>
                <a:ext uri="{FF2B5EF4-FFF2-40B4-BE49-F238E27FC236}">
                  <a16:creationId xmlns:a16="http://schemas.microsoft.com/office/drawing/2014/main" id="{94F1AC99-1E31-03D6-0455-27349DD0A12F}"/>
                </a:ext>
              </a:extLst>
            </p:cNvPr>
            <p:cNvSpPr/>
            <p:nvPr/>
          </p:nvSpPr>
          <p:spPr>
            <a:xfrm>
              <a:off x="5503130" y="4047493"/>
              <a:ext cx="3051565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Consequências: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6" name="Text 18">
              <a:extLst>
                <a:ext uri="{FF2B5EF4-FFF2-40B4-BE49-F238E27FC236}">
                  <a16:creationId xmlns:a16="http://schemas.microsoft.com/office/drawing/2014/main" id="{F156EE07-AC13-A85C-A0E6-991DAE932570}"/>
                </a:ext>
              </a:extLst>
            </p:cNvPr>
            <p:cNvSpPr/>
            <p:nvPr/>
          </p:nvSpPr>
          <p:spPr>
            <a:xfrm>
              <a:off x="5503130" y="4320212"/>
              <a:ext cx="3043688" cy="40445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Divergências entre a execução e o projeto aprovado podem causar a paralisação das obras até a regularização, impactando o recebimento das estruturas pela Concessionária. 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Shape 27">
            <a:extLst>
              <a:ext uri="{FF2B5EF4-FFF2-40B4-BE49-F238E27FC236}">
                <a16:creationId xmlns:a16="http://schemas.microsoft.com/office/drawing/2014/main" id="{CD3D4D01-CA7E-B840-6052-DF279F971A88}"/>
              </a:ext>
            </a:extLst>
          </p:cNvPr>
          <p:cNvSpPr/>
          <p:nvPr/>
        </p:nvSpPr>
        <p:spPr>
          <a:xfrm>
            <a:off x="4799578" y="1325880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6" name="Text 29">
            <a:extLst>
              <a:ext uri="{FF2B5EF4-FFF2-40B4-BE49-F238E27FC236}">
                <a16:creationId xmlns:a16="http://schemas.microsoft.com/office/drawing/2014/main" id="{035EE9BF-97C1-AE36-32D6-FB168B03D359}"/>
              </a:ext>
            </a:extLst>
          </p:cNvPr>
          <p:cNvSpPr/>
          <p:nvPr/>
        </p:nvSpPr>
        <p:spPr>
          <a:xfrm>
            <a:off x="5092699" y="1353312"/>
            <a:ext cx="3755871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Intervenção não autorizada nas instalações da Concessionária 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48" name="Shape 30">
            <a:extLst>
              <a:ext uri="{FF2B5EF4-FFF2-40B4-BE49-F238E27FC236}">
                <a16:creationId xmlns:a16="http://schemas.microsoft.com/office/drawing/2014/main" id="{B0350280-2B59-B174-CA2D-E7C646E8E021}"/>
              </a:ext>
            </a:extLst>
          </p:cNvPr>
          <p:cNvSpPr/>
          <p:nvPr/>
        </p:nvSpPr>
        <p:spPr>
          <a:xfrm>
            <a:off x="4799578" y="1627632"/>
            <a:ext cx="4094487" cy="30175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0" name="Text 32">
            <a:extLst>
              <a:ext uri="{FF2B5EF4-FFF2-40B4-BE49-F238E27FC236}">
                <a16:creationId xmlns:a16="http://schemas.microsoft.com/office/drawing/2014/main" id="{24BC04C3-47A7-2197-8D08-8984D630FB1D}"/>
              </a:ext>
            </a:extLst>
          </p:cNvPr>
          <p:cNvSpPr/>
          <p:nvPr/>
        </p:nvSpPr>
        <p:spPr>
          <a:xfrm>
            <a:off x="5092699" y="1655064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Ligação não autorizada na rede de água e esgoto da Concessionária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51" name="Shape 33">
            <a:extLst>
              <a:ext uri="{FF2B5EF4-FFF2-40B4-BE49-F238E27FC236}">
                <a16:creationId xmlns:a16="http://schemas.microsoft.com/office/drawing/2014/main" id="{F67DBAFE-4378-34F9-9C54-581480D1A14F}"/>
              </a:ext>
            </a:extLst>
          </p:cNvPr>
          <p:cNvSpPr/>
          <p:nvPr/>
        </p:nvSpPr>
        <p:spPr>
          <a:xfrm>
            <a:off x="4799578" y="1929384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5" name="Text 35">
            <a:extLst>
              <a:ext uri="{FF2B5EF4-FFF2-40B4-BE49-F238E27FC236}">
                <a16:creationId xmlns:a16="http://schemas.microsoft.com/office/drawing/2014/main" id="{1485BA5A-D207-C10B-9876-F7EB01B8720A}"/>
              </a:ext>
            </a:extLst>
          </p:cNvPr>
          <p:cNvSpPr/>
          <p:nvPr/>
        </p:nvSpPr>
        <p:spPr>
          <a:xfrm>
            <a:off x="5092699" y="1956816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Violação às instruções da Concessionária na execução de obras e serviços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57" name="Shape 36">
            <a:extLst>
              <a:ext uri="{FF2B5EF4-FFF2-40B4-BE49-F238E27FC236}">
                <a16:creationId xmlns:a16="http://schemas.microsoft.com/office/drawing/2014/main" id="{BA924DE3-5B59-4BCB-0EA0-890345547ECE}"/>
              </a:ext>
            </a:extLst>
          </p:cNvPr>
          <p:cNvSpPr/>
          <p:nvPr/>
        </p:nvSpPr>
        <p:spPr>
          <a:xfrm>
            <a:off x="4799578" y="2231136"/>
            <a:ext cx="4094487" cy="30175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9" name="Text 38">
            <a:extLst>
              <a:ext uri="{FF2B5EF4-FFF2-40B4-BE49-F238E27FC236}">
                <a16:creationId xmlns:a16="http://schemas.microsoft.com/office/drawing/2014/main" id="{A1531061-DC20-E955-80FA-F7F499E4684A}"/>
              </a:ext>
            </a:extLst>
          </p:cNvPr>
          <p:cNvSpPr/>
          <p:nvPr/>
        </p:nvSpPr>
        <p:spPr>
          <a:xfrm>
            <a:off x="5092699" y="2258568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Início de obra sem o devido conhecimento prévia da RIC Ambiental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65" name="Shape 39">
            <a:extLst>
              <a:ext uri="{FF2B5EF4-FFF2-40B4-BE49-F238E27FC236}">
                <a16:creationId xmlns:a16="http://schemas.microsoft.com/office/drawing/2014/main" id="{5365E3B0-E83C-C2C4-3509-55039B2A364D}"/>
              </a:ext>
            </a:extLst>
          </p:cNvPr>
          <p:cNvSpPr/>
          <p:nvPr/>
        </p:nvSpPr>
        <p:spPr>
          <a:xfrm>
            <a:off x="4799578" y="2532888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0" name="Text 41">
            <a:extLst>
              <a:ext uri="{FF2B5EF4-FFF2-40B4-BE49-F238E27FC236}">
                <a16:creationId xmlns:a16="http://schemas.microsoft.com/office/drawing/2014/main" id="{6CE8D5B1-6F46-1BF3-6A1B-26CF710C612C}"/>
              </a:ext>
            </a:extLst>
          </p:cNvPr>
          <p:cNvSpPr/>
          <p:nvPr/>
        </p:nvSpPr>
        <p:spPr>
          <a:xfrm>
            <a:off x="5092699" y="2560320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Emprego de materiais não aprovados ou diferente do projeto aprovado</a:t>
            </a:r>
            <a:endParaRPr lang="en-US" sz="900" dirty="0">
              <a:solidFill>
                <a:srgbClr val="003A52"/>
              </a:solidFill>
            </a:endParaRPr>
          </a:p>
        </p:txBody>
      </p:sp>
      <p:pic>
        <p:nvPicPr>
          <p:cNvPr id="20" name="Image 3" descr="preencoded.png">
            <a:extLst>
              <a:ext uri="{FF2B5EF4-FFF2-40B4-BE49-F238E27FC236}">
                <a16:creationId xmlns:a16="http://schemas.microsoft.com/office/drawing/2014/main" id="{FB3F4600-1025-595D-D955-700868A6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114" y="1382934"/>
            <a:ext cx="184363" cy="184363"/>
          </a:xfrm>
          <a:prstGeom prst="rect">
            <a:avLst/>
          </a:prstGeom>
        </p:spPr>
      </p:pic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4904FA29-EE71-7AB8-876A-F8A1BF537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114" y="1674762"/>
            <a:ext cx="184363" cy="184363"/>
          </a:xfrm>
          <a:prstGeom prst="rect">
            <a:avLst/>
          </a:prstGeom>
        </p:spPr>
      </p:pic>
      <p:pic>
        <p:nvPicPr>
          <p:cNvPr id="26" name="Image 3" descr="preencoded.png">
            <a:extLst>
              <a:ext uri="{FF2B5EF4-FFF2-40B4-BE49-F238E27FC236}">
                <a16:creationId xmlns:a16="http://schemas.microsoft.com/office/drawing/2014/main" id="{09703BA2-73BE-59DF-09A4-E3EECC6A9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114" y="1982991"/>
            <a:ext cx="184363" cy="184363"/>
          </a:xfrm>
          <a:prstGeom prst="rect">
            <a:avLst/>
          </a:prstGeom>
        </p:spPr>
      </p:pic>
      <p:pic>
        <p:nvPicPr>
          <p:cNvPr id="30" name="Image 3" descr="preencoded.png">
            <a:extLst>
              <a:ext uri="{FF2B5EF4-FFF2-40B4-BE49-F238E27FC236}">
                <a16:creationId xmlns:a16="http://schemas.microsoft.com/office/drawing/2014/main" id="{1BA85985-5593-F090-6055-2F579B76C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114" y="2284743"/>
            <a:ext cx="184363" cy="184363"/>
          </a:xfrm>
          <a:prstGeom prst="rect">
            <a:avLst/>
          </a:prstGeom>
        </p:spPr>
      </p:pic>
      <p:pic>
        <p:nvPicPr>
          <p:cNvPr id="31" name="Image 3" descr="preencoded.png">
            <a:extLst>
              <a:ext uri="{FF2B5EF4-FFF2-40B4-BE49-F238E27FC236}">
                <a16:creationId xmlns:a16="http://schemas.microsoft.com/office/drawing/2014/main" id="{2AC875D8-024F-8665-2880-7025A6DE3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114" y="2590545"/>
            <a:ext cx="184363" cy="184363"/>
          </a:xfrm>
          <a:prstGeom prst="rect">
            <a:avLst/>
          </a:prstGeom>
        </p:spPr>
      </p:pic>
      <p:pic>
        <p:nvPicPr>
          <p:cNvPr id="38" name="Image 2" descr="preencoded.png">
            <a:extLst>
              <a:ext uri="{FF2B5EF4-FFF2-40B4-BE49-F238E27FC236}">
                <a16:creationId xmlns:a16="http://schemas.microsoft.com/office/drawing/2014/main" id="{61E23190-93FE-1DC8-392A-FF99368AF5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291" y="4179129"/>
            <a:ext cx="470411" cy="470411"/>
          </a:xfrm>
          <a:prstGeom prst="rect">
            <a:avLst/>
          </a:prstGeom>
        </p:spPr>
      </p:pic>
      <p:pic>
        <p:nvPicPr>
          <p:cNvPr id="39" name="Image 1" descr="preencoded.png">
            <a:extLst>
              <a:ext uri="{FF2B5EF4-FFF2-40B4-BE49-F238E27FC236}">
                <a16:creationId xmlns:a16="http://schemas.microsoft.com/office/drawing/2014/main" id="{2C473D52-B5C9-093E-2578-4ADB41327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63" y="3136392"/>
            <a:ext cx="448055" cy="448055"/>
          </a:xfrm>
          <a:prstGeom prst="rect">
            <a:avLst/>
          </a:prstGeom>
        </p:spPr>
      </p:pic>
      <p:pic>
        <p:nvPicPr>
          <p:cNvPr id="40" name="Image 3" descr="preencoded.png">
            <a:extLst>
              <a:ext uri="{FF2B5EF4-FFF2-40B4-BE49-F238E27FC236}">
                <a16:creationId xmlns:a16="http://schemas.microsoft.com/office/drawing/2014/main" id="{476DFDE8-DBD4-AE4C-A225-857841B66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5411" y="4179129"/>
            <a:ext cx="416538" cy="416538"/>
          </a:xfrm>
          <a:prstGeom prst="rect">
            <a:avLst/>
          </a:prstGeom>
        </p:spPr>
      </p:pic>
      <p:pic>
        <p:nvPicPr>
          <p:cNvPr id="41" name="Image 2" descr="preencoded.png">
            <a:extLst>
              <a:ext uri="{FF2B5EF4-FFF2-40B4-BE49-F238E27FC236}">
                <a16:creationId xmlns:a16="http://schemas.microsoft.com/office/drawing/2014/main" id="{88036105-E328-DDD8-59F9-F53041AF8F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725" y="3229637"/>
            <a:ext cx="435224" cy="41701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4C13CB3-52A8-41E9-9B86-C76AB5C70E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3662" y="307067"/>
            <a:ext cx="1134829" cy="3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4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D6349B-8DE6-1F55-1FBA-D0BA46908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0">
            <a:extLst>
              <a:ext uri="{FF2B5EF4-FFF2-40B4-BE49-F238E27FC236}">
                <a16:creationId xmlns:a16="http://schemas.microsoft.com/office/drawing/2014/main" id="{B0524427-86A9-FAF7-6730-9069FA686A1B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0A6E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DC5188E-0C5C-C78D-2A90-D75F3D74CE41}"/>
              </a:ext>
            </a:extLst>
          </p:cNvPr>
          <p:cNvSpPr/>
          <p:nvPr/>
        </p:nvSpPr>
        <p:spPr>
          <a:xfrm rot="16200000">
            <a:off x="-2287446" y="2287446"/>
            <a:ext cx="5143500" cy="568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Montserrat" pitchFamily="34" charset="0"/>
              </a:rPr>
              <a:t>ETAPA 05</a:t>
            </a:r>
            <a:endParaRPr lang="en-US" sz="8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FE835793-A3E8-9B4F-567D-FD3129FB5060}"/>
              </a:ext>
            </a:extLst>
          </p:cNvPr>
          <p:cNvSpPr/>
          <p:nvPr/>
        </p:nvSpPr>
        <p:spPr>
          <a:xfrm>
            <a:off x="568608" y="130302"/>
            <a:ext cx="6736357" cy="237744"/>
          </a:xfrm>
          <a:prstGeom prst="roundRect">
            <a:avLst>
              <a:gd name="adj" fmla="val 23077"/>
            </a:avLst>
          </a:prstGeom>
          <a:solidFill>
            <a:srgbClr val="00688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B14AE8E8-CA8A-8AF1-BDE9-5A90ACE16475}"/>
              </a:ext>
            </a:extLst>
          </p:cNvPr>
          <p:cNvSpPr/>
          <p:nvPr/>
        </p:nvSpPr>
        <p:spPr>
          <a:xfrm>
            <a:off x="699582" y="130303"/>
            <a:ext cx="38541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FASE 2 — EXECUÇÃO E VERIFICAÇÃO</a:t>
            </a:r>
            <a:endParaRPr lang="en-US" sz="9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721AD8CE-56DE-1333-1167-CF2EB7F16206}"/>
              </a:ext>
            </a:extLst>
          </p:cNvPr>
          <p:cNvSpPr/>
          <p:nvPr/>
        </p:nvSpPr>
        <p:spPr>
          <a:xfrm>
            <a:off x="568608" y="377190"/>
            <a:ext cx="651799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Termo de Verificação de Obras (TVO)</a:t>
            </a:r>
            <a:endParaRPr lang="en-US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E051908F-7A33-71E4-14AA-ED6F04CDC1E2}"/>
              </a:ext>
            </a:extLst>
          </p:cNvPr>
          <p:cNvSpPr/>
          <p:nvPr/>
        </p:nvSpPr>
        <p:spPr>
          <a:xfrm>
            <a:off x="568607" y="724662"/>
            <a:ext cx="7235727" cy="1902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9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Atestado de Conformidade das Infraestruturas </a:t>
            </a:r>
            <a:endParaRPr lang="en-US" sz="900" i="1" dirty="0">
              <a:solidFill>
                <a:schemeClr val="bg1"/>
              </a:solidFill>
            </a:endParaRP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AADF2492-15E8-7CCA-9046-BC27BDE39C31}"/>
              </a:ext>
            </a:extLst>
          </p:cNvPr>
          <p:cNvGrpSpPr/>
          <p:nvPr/>
        </p:nvGrpSpPr>
        <p:grpSpPr>
          <a:xfrm>
            <a:off x="568608" y="1005840"/>
            <a:ext cx="8325457" cy="1828800"/>
            <a:chOff x="347472" y="1005840"/>
            <a:chExt cx="8366760" cy="1828800"/>
          </a:xfrm>
        </p:grpSpPr>
        <p:sp>
          <p:nvSpPr>
            <p:cNvPr id="11" name="Shape 8">
              <a:extLst>
                <a:ext uri="{FF2B5EF4-FFF2-40B4-BE49-F238E27FC236}">
                  <a16:creationId xmlns:a16="http://schemas.microsoft.com/office/drawing/2014/main" id="{88159AD7-1005-6739-C4DF-C8D8CC803F92}"/>
                </a:ext>
              </a:extLst>
            </p:cNvPr>
            <p:cNvSpPr/>
            <p:nvPr/>
          </p:nvSpPr>
          <p:spPr>
            <a:xfrm>
              <a:off x="347472" y="1005840"/>
              <a:ext cx="4114800" cy="274320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 9">
              <a:extLst>
                <a:ext uri="{FF2B5EF4-FFF2-40B4-BE49-F238E27FC236}">
                  <a16:creationId xmlns:a16="http://schemas.microsoft.com/office/drawing/2014/main" id="{878DD15E-1EC6-6973-FF97-AB20CDA4BA3D}"/>
                </a:ext>
              </a:extLst>
            </p:cNvPr>
            <p:cNvSpPr/>
            <p:nvPr/>
          </p:nvSpPr>
          <p:spPr>
            <a:xfrm>
              <a:off x="420624" y="1005840"/>
              <a:ext cx="40233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DOCUMENTAÇÃO PARA SOLICITAÇÃO</a:t>
              </a:r>
              <a:endParaRPr lang="en-US" sz="850" dirty="0"/>
            </a:p>
          </p:txBody>
        </p:sp>
        <p:sp>
          <p:nvSpPr>
            <p:cNvPr id="13" name="Shape 10">
              <a:extLst>
                <a:ext uri="{FF2B5EF4-FFF2-40B4-BE49-F238E27FC236}">
                  <a16:creationId xmlns:a16="http://schemas.microsoft.com/office/drawing/2014/main" id="{D3D0C098-18EB-5F72-F7C9-7F3900B36F8F}"/>
                </a:ext>
              </a:extLst>
            </p:cNvPr>
            <p:cNvSpPr/>
            <p:nvPr/>
          </p:nvSpPr>
          <p:spPr>
            <a:xfrm>
              <a:off x="347472" y="1325880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 12">
              <a:extLst>
                <a:ext uri="{FF2B5EF4-FFF2-40B4-BE49-F238E27FC236}">
                  <a16:creationId xmlns:a16="http://schemas.microsoft.com/office/drawing/2014/main" id="{3D0F0A98-D5A7-8FFD-EF58-704E4FF6B0B6}"/>
                </a:ext>
              </a:extLst>
            </p:cNvPr>
            <p:cNvSpPr/>
            <p:nvPr/>
          </p:nvSpPr>
          <p:spPr>
            <a:xfrm>
              <a:off x="663597" y="1353312"/>
              <a:ext cx="3798675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cs typeface="Calibri" pitchFamily="34" charset="-120"/>
                </a:rPr>
                <a:t>Encaminhar o </a:t>
              </a:r>
              <a:r>
                <a:rPr lang="en-US" sz="900" b="1" dirty="0">
                  <a:solidFill>
                    <a:srgbClr val="003A52"/>
                  </a:solidFill>
                  <a:latin typeface="Calibri" pitchFamily="34" charset="0"/>
                  <a:cs typeface="Calibri" pitchFamily="34" charset="-120"/>
                  <a:hlinkClick r:id="rId3"/>
                </a:rPr>
                <a:t>Formulário RIC/FORM/ENG/004</a:t>
              </a: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cs typeface="Calibri" pitchFamily="34" charset="-120"/>
                </a:rPr>
                <a:t>, preenchido e assinado, juntamente com as documentações necessárias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16" name="Shape 13">
              <a:extLst>
                <a:ext uri="{FF2B5EF4-FFF2-40B4-BE49-F238E27FC236}">
                  <a16:creationId xmlns:a16="http://schemas.microsoft.com/office/drawing/2014/main" id="{E6A5F919-122E-C2C2-EF9E-A3ACD7A887E3}"/>
                </a:ext>
              </a:extLst>
            </p:cNvPr>
            <p:cNvSpPr/>
            <p:nvPr/>
          </p:nvSpPr>
          <p:spPr>
            <a:xfrm>
              <a:off x="347472" y="1627632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 15">
              <a:extLst>
                <a:ext uri="{FF2B5EF4-FFF2-40B4-BE49-F238E27FC236}">
                  <a16:creationId xmlns:a16="http://schemas.microsoft.com/office/drawing/2014/main" id="{34502FDA-F445-7E9F-6988-8E744ED3437F}"/>
                </a:ext>
              </a:extLst>
            </p:cNvPr>
            <p:cNvSpPr/>
            <p:nvPr/>
          </p:nvSpPr>
          <p:spPr>
            <a:xfrm>
              <a:off x="673405" y="1655064"/>
              <a:ext cx="3788867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cs typeface="Calibri" pitchFamily="34" charset="-120"/>
                </a:rPr>
                <a:t>Documentação técnica completa (Certidão de Diretrizes, projetos aprovados, laudos, testes, garantias e etc.)</a:t>
              </a:r>
            </a:p>
          </p:txBody>
        </p:sp>
        <p:sp>
          <p:nvSpPr>
            <p:cNvPr id="19" name="Shape 16">
              <a:extLst>
                <a:ext uri="{FF2B5EF4-FFF2-40B4-BE49-F238E27FC236}">
                  <a16:creationId xmlns:a16="http://schemas.microsoft.com/office/drawing/2014/main" id="{9B838E29-596E-07FA-FB9B-D77FB629C8ED}"/>
                </a:ext>
              </a:extLst>
            </p:cNvPr>
            <p:cNvSpPr/>
            <p:nvPr/>
          </p:nvSpPr>
          <p:spPr>
            <a:xfrm>
              <a:off x="347472" y="1929384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 18">
              <a:extLst>
                <a:ext uri="{FF2B5EF4-FFF2-40B4-BE49-F238E27FC236}">
                  <a16:creationId xmlns:a16="http://schemas.microsoft.com/office/drawing/2014/main" id="{80CC0069-5DBA-590D-D78D-9B485DAA7627}"/>
                </a:ext>
              </a:extLst>
            </p:cNvPr>
            <p:cNvSpPr/>
            <p:nvPr/>
          </p:nvSpPr>
          <p:spPr>
            <a:xfrm>
              <a:off x="670352" y="1956816"/>
              <a:ext cx="3746200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Matrículas, Alvarás e Decreto de aprovação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22" name="Shape 19">
              <a:extLst>
                <a:ext uri="{FF2B5EF4-FFF2-40B4-BE49-F238E27FC236}">
                  <a16:creationId xmlns:a16="http://schemas.microsoft.com/office/drawing/2014/main" id="{FDBC80BE-6A80-83C1-99AB-335EE284CE91}"/>
                </a:ext>
              </a:extLst>
            </p:cNvPr>
            <p:cNvSpPr/>
            <p:nvPr/>
          </p:nvSpPr>
          <p:spPr>
            <a:xfrm>
              <a:off x="347472" y="2231136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bg1"/>
              </a:solidFill>
              <a:prstDash val="soli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4" name="Text 21">
              <a:extLst>
                <a:ext uri="{FF2B5EF4-FFF2-40B4-BE49-F238E27FC236}">
                  <a16:creationId xmlns:a16="http://schemas.microsoft.com/office/drawing/2014/main" id="{72A9F6E1-B606-6D8D-8863-2A032BCCA1F8}"/>
                </a:ext>
              </a:extLst>
            </p:cNvPr>
            <p:cNvSpPr/>
            <p:nvPr/>
          </p:nvSpPr>
          <p:spPr>
            <a:xfrm>
              <a:off x="670352" y="2258568"/>
              <a:ext cx="3791920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Faixas de passagem e autorizações ambientais (SP Águas, APP, CETESB)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25" name="Shape 22">
              <a:extLst>
                <a:ext uri="{FF2B5EF4-FFF2-40B4-BE49-F238E27FC236}">
                  <a16:creationId xmlns:a16="http://schemas.microsoft.com/office/drawing/2014/main" id="{5C4131A8-4505-BD65-9419-387D17993BC1}"/>
                </a:ext>
              </a:extLst>
            </p:cNvPr>
            <p:cNvSpPr/>
            <p:nvPr/>
          </p:nvSpPr>
          <p:spPr>
            <a:xfrm>
              <a:off x="347472" y="2532888"/>
              <a:ext cx="4114800" cy="301752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 24">
              <a:extLst>
                <a:ext uri="{FF2B5EF4-FFF2-40B4-BE49-F238E27FC236}">
                  <a16:creationId xmlns:a16="http://schemas.microsoft.com/office/drawing/2014/main" id="{15007646-332E-18C1-44EC-3B2F09107C9B}"/>
                </a:ext>
              </a:extLst>
            </p:cNvPr>
            <p:cNvSpPr/>
            <p:nvPr/>
          </p:nvSpPr>
          <p:spPr>
            <a:xfrm>
              <a:off x="663598" y="2560320"/>
              <a:ext cx="3752955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</a:rPr>
                <a:t>Comunicação via e-mail:      </a:t>
              </a:r>
              <a:r>
                <a:rPr lang="en-US" sz="11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protocolo.eng@ricambiental.com.br</a:t>
              </a:r>
              <a:r>
                <a:rPr lang="en-US" sz="1100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-120"/>
                </a:rPr>
                <a:t> 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Shape 25">
              <a:extLst>
                <a:ext uri="{FF2B5EF4-FFF2-40B4-BE49-F238E27FC236}">
                  <a16:creationId xmlns:a16="http://schemas.microsoft.com/office/drawing/2014/main" id="{C145F198-1F98-A61B-42E6-42573C60089A}"/>
                </a:ext>
              </a:extLst>
            </p:cNvPr>
            <p:cNvSpPr/>
            <p:nvPr/>
          </p:nvSpPr>
          <p:spPr>
            <a:xfrm>
              <a:off x="4599432" y="1005840"/>
              <a:ext cx="4114800" cy="274320"/>
            </a:xfrm>
            <a:prstGeom prst="rect">
              <a:avLst/>
            </a:prstGeom>
            <a:solidFill>
              <a:srgbClr val="00A6E2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 26">
              <a:extLst>
                <a:ext uri="{FF2B5EF4-FFF2-40B4-BE49-F238E27FC236}">
                  <a16:creationId xmlns:a16="http://schemas.microsoft.com/office/drawing/2014/main" id="{E39E8304-5118-1AB3-AA41-D505E4CE719E}"/>
                </a:ext>
              </a:extLst>
            </p:cNvPr>
            <p:cNvSpPr/>
            <p:nvPr/>
          </p:nvSpPr>
          <p:spPr>
            <a:xfrm>
              <a:off x="4672584" y="1005840"/>
              <a:ext cx="40233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CARACTERÍSTICAS PRINCIPAIS</a:t>
              </a:r>
              <a:endParaRPr lang="en-US" sz="850" dirty="0"/>
            </a:p>
          </p:txBody>
        </p:sp>
      </p:grpSp>
      <p:pic>
        <p:nvPicPr>
          <p:cNvPr id="54" name="Imagem 53">
            <a:extLst>
              <a:ext uri="{FF2B5EF4-FFF2-40B4-BE49-F238E27FC236}">
                <a16:creationId xmlns:a16="http://schemas.microsoft.com/office/drawing/2014/main" id="{744C4591-F5B7-315A-56A4-3543F3F76B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385" t="38300" r="14385" b="38621"/>
          <a:stretch>
            <a:fillRect/>
          </a:stretch>
        </p:blipFill>
        <p:spPr>
          <a:xfrm>
            <a:off x="7491758" y="247285"/>
            <a:ext cx="1402307" cy="503903"/>
          </a:xfrm>
          <a:prstGeom prst="rect">
            <a:avLst/>
          </a:prstGeom>
        </p:spPr>
      </p:pic>
      <p:pic>
        <p:nvPicPr>
          <p:cNvPr id="56" name="Image 1" descr="preencoded.png">
            <a:extLst>
              <a:ext uri="{FF2B5EF4-FFF2-40B4-BE49-F238E27FC236}">
                <a16:creationId xmlns:a16="http://schemas.microsoft.com/office/drawing/2014/main" id="{F54F99DC-B81A-27E7-7F46-251230836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83" y="1406129"/>
            <a:ext cx="148820" cy="148820"/>
          </a:xfrm>
          <a:prstGeom prst="rect">
            <a:avLst/>
          </a:prstGeom>
        </p:spPr>
      </p:pic>
      <p:pic>
        <p:nvPicPr>
          <p:cNvPr id="82" name="Image 1" descr="preencoded.png">
            <a:extLst>
              <a:ext uri="{FF2B5EF4-FFF2-40B4-BE49-F238E27FC236}">
                <a16:creationId xmlns:a16="http://schemas.microsoft.com/office/drawing/2014/main" id="{7862C597-D3A1-85FE-7D4A-0E4F78975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83" y="1701581"/>
            <a:ext cx="148820" cy="148820"/>
          </a:xfrm>
          <a:prstGeom prst="rect">
            <a:avLst/>
          </a:prstGeom>
        </p:spPr>
      </p:pic>
      <p:pic>
        <p:nvPicPr>
          <p:cNvPr id="83" name="Image 1" descr="preencoded.png">
            <a:extLst>
              <a:ext uri="{FF2B5EF4-FFF2-40B4-BE49-F238E27FC236}">
                <a16:creationId xmlns:a16="http://schemas.microsoft.com/office/drawing/2014/main" id="{A6DA4418-DBE8-F0F3-5603-3BCACBBB6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71" y="2014965"/>
            <a:ext cx="148820" cy="148820"/>
          </a:xfrm>
          <a:prstGeom prst="rect">
            <a:avLst/>
          </a:prstGeom>
        </p:spPr>
      </p:pic>
      <p:pic>
        <p:nvPicPr>
          <p:cNvPr id="146" name="Image 1" descr="preencoded.png">
            <a:extLst>
              <a:ext uri="{FF2B5EF4-FFF2-40B4-BE49-F238E27FC236}">
                <a16:creationId xmlns:a16="http://schemas.microsoft.com/office/drawing/2014/main" id="{F2AA8E1E-672A-34CB-2705-2C9A348BE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83" y="2317332"/>
            <a:ext cx="148820" cy="148820"/>
          </a:xfrm>
          <a:prstGeom prst="rect">
            <a:avLst/>
          </a:prstGeom>
        </p:spPr>
      </p:pic>
      <p:pic>
        <p:nvPicPr>
          <p:cNvPr id="147" name="Image 1" descr="preencoded.png">
            <a:extLst>
              <a:ext uri="{FF2B5EF4-FFF2-40B4-BE49-F238E27FC236}">
                <a16:creationId xmlns:a16="http://schemas.microsoft.com/office/drawing/2014/main" id="{D2970E03-6B30-3085-696E-54FC3C28B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63" y="2614159"/>
            <a:ext cx="148820" cy="148820"/>
          </a:xfrm>
          <a:prstGeom prst="rect">
            <a:avLst/>
          </a:prstGeom>
        </p:spPr>
      </p:pic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CED2B9EB-B298-0AF9-690D-390E451851F0}"/>
              </a:ext>
            </a:extLst>
          </p:cNvPr>
          <p:cNvGrpSpPr/>
          <p:nvPr/>
        </p:nvGrpSpPr>
        <p:grpSpPr>
          <a:xfrm>
            <a:off x="568608" y="2917507"/>
            <a:ext cx="8325457" cy="1960957"/>
            <a:chOff x="730152" y="2917507"/>
            <a:chExt cx="7977121" cy="1960957"/>
          </a:xfrm>
        </p:grpSpPr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26879677-71CA-51E7-5D5B-A1ADBBC1C386}"/>
                </a:ext>
              </a:extLst>
            </p:cNvPr>
            <p:cNvSpPr/>
            <p:nvPr/>
          </p:nvSpPr>
          <p:spPr>
            <a:xfrm>
              <a:off x="730153" y="2935223"/>
              <a:ext cx="3926596" cy="947352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Text 5">
              <a:extLst>
                <a:ext uri="{FF2B5EF4-FFF2-40B4-BE49-F238E27FC236}">
                  <a16:creationId xmlns:a16="http://schemas.microsoft.com/office/drawing/2014/main" id="{391505CC-7459-3837-C24A-369CD0136E91}"/>
                </a:ext>
              </a:extLst>
            </p:cNvPr>
            <p:cNvSpPr/>
            <p:nvPr/>
          </p:nvSpPr>
          <p:spPr>
            <a:xfrm>
              <a:off x="1417423" y="2970310"/>
              <a:ext cx="3136331" cy="38595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cs typeface="Calibri" pitchFamily="34" charset="-120"/>
                </a:rPr>
                <a:t>Documentos :</a:t>
              </a:r>
              <a:endParaRPr lang="en-US" sz="1200" dirty="0"/>
            </a:p>
          </p:txBody>
        </p:sp>
        <p:sp>
          <p:nvSpPr>
            <p:cNvPr id="63" name="Text 8">
              <a:extLst>
                <a:ext uri="{FF2B5EF4-FFF2-40B4-BE49-F238E27FC236}">
                  <a16:creationId xmlns:a16="http://schemas.microsoft.com/office/drawing/2014/main" id="{AC10F23D-CDF1-F962-0F73-A886EC5361FF}"/>
                </a:ext>
              </a:extLst>
            </p:cNvPr>
            <p:cNvSpPr/>
            <p:nvPr/>
          </p:nvSpPr>
          <p:spPr>
            <a:xfrm>
              <a:off x="1417423" y="3215981"/>
              <a:ext cx="3256762" cy="49408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900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Conclusão integral das obras para solicitação de Atestado de Conformidade pela RIC Ambiental, onde as obras atendem aos requisitos técnicos e boas práticas de Engenharia.</a:t>
              </a:r>
              <a:endParaRPr lang="en-US" sz="900" dirty="0"/>
            </a:p>
          </p:txBody>
        </p:sp>
        <p:sp>
          <p:nvSpPr>
            <p:cNvPr id="64" name="Shape 9">
              <a:extLst>
                <a:ext uri="{FF2B5EF4-FFF2-40B4-BE49-F238E27FC236}">
                  <a16:creationId xmlns:a16="http://schemas.microsoft.com/office/drawing/2014/main" id="{14236E80-FD5E-0777-D2F4-E9E765B3D854}"/>
                </a:ext>
              </a:extLst>
            </p:cNvPr>
            <p:cNvSpPr/>
            <p:nvPr/>
          </p:nvSpPr>
          <p:spPr>
            <a:xfrm>
              <a:off x="730152" y="3931112"/>
              <a:ext cx="7977121" cy="947352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Text 10">
              <a:extLst>
                <a:ext uri="{FF2B5EF4-FFF2-40B4-BE49-F238E27FC236}">
                  <a16:creationId xmlns:a16="http://schemas.microsoft.com/office/drawing/2014/main" id="{F1CE10CF-A818-442D-BB37-B891E14E0CEC}"/>
                </a:ext>
              </a:extLst>
            </p:cNvPr>
            <p:cNvSpPr/>
            <p:nvPr/>
          </p:nvSpPr>
          <p:spPr>
            <a:xfrm>
              <a:off x="1417423" y="4001872"/>
              <a:ext cx="7137272" cy="22859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cs typeface="Calibri" pitchFamily="34" charset="-120"/>
                </a:rPr>
                <a:t>Conformidade:</a:t>
              </a:r>
              <a:endParaRPr lang="en-US" sz="1200" dirty="0"/>
            </a:p>
          </p:txBody>
        </p:sp>
        <p:sp>
          <p:nvSpPr>
            <p:cNvPr id="68" name="Text 12">
              <a:extLst>
                <a:ext uri="{FF2B5EF4-FFF2-40B4-BE49-F238E27FC236}">
                  <a16:creationId xmlns:a16="http://schemas.microsoft.com/office/drawing/2014/main" id="{5B612B61-EA4A-2857-832B-44CE62D34196}"/>
                </a:ext>
              </a:extLst>
            </p:cNvPr>
            <p:cNvSpPr/>
            <p:nvPr/>
          </p:nvSpPr>
          <p:spPr>
            <a:xfrm>
              <a:off x="1417424" y="4152459"/>
              <a:ext cx="7137271" cy="4814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 TVO atesta formalmente que as obras de infraestruturas foram executadas em conformidade com os projetos aprovados e normas vigentes.</a:t>
              </a:r>
            </a:p>
            <a:p>
              <a:pPr algn="just"/>
              <a:endParaRPr lang="en-US" sz="4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endParaRPr>
            </a:p>
            <a:p>
              <a:pPr algn="just"/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Para empreendimentos verticais, o TVO será emitido se houver execução de infraestruturas externas.</a:t>
              </a:r>
            </a:p>
          </p:txBody>
        </p:sp>
        <p:sp>
          <p:nvSpPr>
            <p:cNvPr id="69" name="Shape 13">
              <a:extLst>
                <a:ext uri="{FF2B5EF4-FFF2-40B4-BE49-F238E27FC236}">
                  <a16:creationId xmlns:a16="http://schemas.microsoft.com/office/drawing/2014/main" id="{DAB71866-02BA-995C-B948-E52B266E5421}"/>
                </a:ext>
              </a:extLst>
            </p:cNvPr>
            <p:cNvSpPr/>
            <p:nvPr/>
          </p:nvSpPr>
          <p:spPr>
            <a:xfrm>
              <a:off x="4762443" y="2917507"/>
              <a:ext cx="3932727" cy="969265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Text 14">
              <a:extLst>
                <a:ext uri="{FF2B5EF4-FFF2-40B4-BE49-F238E27FC236}">
                  <a16:creationId xmlns:a16="http://schemas.microsoft.com/office/drawing/2014/main" id="{D4CB018C-2871-FF75-AF9C-5C27D39D3848}"/>
                </a:ext>
              </a:extLst>
            </p:cNvPr>
            <p:cNvSpPr/>
            <p:nvPr/>
          </p:nvSpPr>
          <p:spPr>
            <a:xfrm>
              <a:off x="5486176" y="3019433"/>
              <a:ext cx="3051565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Importante: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2" name="Text 15">
              <a:extLst>
                <a:ext uri="{FF2B5EF4-FFF2-40B4-BE49-F238E27FC236}">
                  <a16:creationId xmlns:a16="http://schemas.microsoft.com/office/drawing/2014/main" id="{030B200C-7671-FE42-3DB1-3C8D7721670F}"/>
                </a:ext>
              </a:extLst>
            </p:cNvPr>
            <p:cNvSpPr/>
            <p:nvPr/>
          </p:nvSpPr>
          <p:spPr>
            <a:xfrm>
              <a:off x="5508917" y="3291444"/>
              <a:ext cx="3154764" cy="40445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Não são permitidas alterações de projeto durante a obra sem comunicação e autorização prévia da RIC Ambiental. 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 17">
              <a:extLst>
                <a:ext uri="{FF2B5EF4-FFF2-40B4-BE49-F238E27FC236}">
                  <a16:creationId xmlns:a16="http://schemas.microsoft.com/office/drawing/2014/main" id="{8E3D994E-7D97-B925-30A7-1A1ADB41893E}"/>
                </a:ext>
              </a:extLst>
            </p:cNvPr>
            <p:cNvSpPr/>
            <p:nvPr/>
          </p:nvSpPr>
          <p:spPr>
            <a:xfrm>
              <a:off x="5503130" y="4047493"/>
              <a:ext cx="3051565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6" name="Text 18">
              <a:extLst>
                <a:ext uri="{FF2B5EF4-FFF2-40B4-BE49-F238E27FC236}">
                  <a16:creationId xmlns:a16="http://schemas.microsoft.com/office/drawing/2014/main" id="{987528E4-B851-FEDF-6868-452DAFAA778D}"/>
                </a:ext>
              </a:extLst>
            </p:cNvPr>
            <p:cNvSpPr/>
            <p:nvPr/>
          </p:nvSpPr>
          <p:spPr>
            <a:xfrm>
              <a:off x="5503130" y="4320212"/>
              <a:ext cx="3043688" cy="40445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Shape 27">
            <a:extLst>
              <a:ext uri="{FF2B5EF4-FFF2-40B4-BE49-F238E27FC236}">
                <a16:creationId xmlns:a16="http://schemas.microsoft.com/office/drawing/2014/main" id="{73C6EA20-387A-B902-08E2-54F59286D8ED}"/>
              </a:ext>
            </a:extLst>
          </p:cNvPr>
          <p:cNvSpPr/>
          <p:nvPr/>
        </p:nvSpPr>
        <p:spPr>
          <a:xfrm>
            <a:off x="4799578" y="1325880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6" name="Text 29">
            <a:extLst>
              <a:ext uri="{FF2B5EF4-FFF2-40B4-BE49-F238E27FC236}">
                <a16:creationId xmlns:a16="http://schemas.microsoft.com/office/drawing/2014/main" id="{53F4D1FE-5409-1A8F-6B81-D6D83A52D91D}"/>
              </a:ext>
            </a:extLst>
          </p:cNvPr>
          <p:cNvSpPr/>
          <p:nvPr/>
        </p:nvSpPr>
        <p:spPr>
          <a:xfrm>
            <a:off x="5092699" y="1353312"/>
            <a:ext cx="3755871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Vistoria técnica completa das infraestruturas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48" name="Shape 30">
            <a:extLst>
              <a:ext uri="{FF2B5EF4-FFF2-40B4-BE49-F238E27FC236}">
                <a16:creationId xmlns:a16="http://schemas.microsoft.com/office/drawing/2014/main" id="{678D7B80-FCE7-024E-70D7-8B62F93B7C6A}"/>
              </a:ext>
            </a:extLst>
          </p:cNvPr>
          <p:cNvSpPr/>
          <p:nvPr/>
        </p:nvSpPr>
        <p:spPr>
          <a:xfrm>
            <a:off x="4799578" y="1627632"/>
            <a:ext cx="4094487" cy="30175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0" name="Text 32">
            <a:extLst>
              <a:ext uri="{FF2B5EF4-FFF2-40B4-BE49-F238E27FC236}">
                <a16:creationId xmlns:a16="http://schemas.microsoft.com/office/drawing/2014/main" id="{5369733C-0593-F60F-01B1-874B8AC840F1}"/>
              </a:ext>
            </a:extLst>
          </p:cNvPr>
          <p:cNvSpPr/>
          <p:nvPr/>
        </p:nvSpPr>
        <p:spPr>
          <a:xfrm>
            <a:off x="5092699" y="1655064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Verificação de conformidade com os projetos aprovados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51" name="Shape 33">
            <a:extLst>
              <a:ext uri="{FF2B5EF4-FFF2-40B4-BE49-F238E27FC236}">
                <a16:creationId xmlns:a16="http://schemas.microsoft.com/office/drawing/2014/main" id="{D6D7F321-C3F8-BD5A-98E6-64304D395698}"/>
              </a:ext>
            </a:extLst>
          </p:cNvPr>
          <p:cNvSpPr/>
          <p:nvPr/>
        </p:nvSpPr>
        <p:spPr>
          <a:xfrm>
            <a:off x="4799578" y="1929384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5" name="Text 35">
            <a:extLst>
              <a:ext uri="{FF2B5EF4-FFF2-40B4-BE49-F238E27FC236}">
                <a16:creationId xmlns:a16="http://schemas.microsoft.com/office/drawing/2014/main" id="{13C61E17-C374-3043-2101-E2B96BE8AEC1}"/>
              </a:ext>
            </a:extLst>
          </p:cNvPr>
          <p:cNvSpPr/>
          <p:nvPr/>
        </p:nvSpPr>
        <p:spPr>
          <a:xfrm>
            <a:off x="5092699" y="1956816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Alterações durante a obra devem ser justificadas e exigem projetos </a:t>
            </a:r>
            <a:r>
              <a:rPr lang="en-US" sz="900" i="1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Built – </a:t>
            </a:r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Como construído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57" name="Shape 36">
            <a:extLst>
              <a:ext uri="{FF2B5EF4-FFF2-40B4-BE49-F238E27FC236}">
                <a16:creationId xmlns:a16="http://schemas.microsoft.com/office/drawing/2014/main" id="{C12A14DA-2FA9-41B2-F1F9-AB7A5E0E00C9}"/>
              </a:ext>
            </a:extLst>
          </p:cNvPr>
          <p:cNvSpPr/>
          <p:nvPr/>
        </p:nvSpPr>
        <p:spPr>
          <a:xfrm>
            <a:off x="4799578" y="2231136"/>
            <a:ext cx="4094487" cy="30175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9" name="Text 38">
            <a:extLst>
              <a:ext uri="{FF2B5EF4-FFF2-40B4-BE49-F238E27FC236}">
                <a16:creationId xmlns:a16="http://schemas.microsoft.com/office/drawing/2014/main" id="{F0E550ED-8363-ED2D-77A4-361E544292C4}"/>
              </a:ext>
            </a:extLst>
          </p:cNvPr>
          <p:cNvSpPr/>
          <p:nvPr/>
        </p:nvSpPr>
        <p:spPr>
          <a:xfrm>
            <a:off x="5092699" y="2258568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cs typeface="Calibri" pitchFamily="34" charset="-120"/>
              </a:rPr>
              <a:t>Conclusão integral das obras dos SAA/SES</a:t>
            </a:r>
            <a:endParaRPr lang="en-US" sz="900" dirty="0">
              <a:solidFill>
                <a:srgbClr val="003A52"/>
              </a:solidFill>
            </a:endParaRPr>
          </a:p>
        </p:txBody>
      </p:sp>
      <p:sp>
        <p:nvSpPr>
          <p:cNvPr id="65" name="Shape 39">
            <a:extLst>
              <a:ext uri="{FF2B5EF4-FFF2-40B4-BE49-F238E27FC236}">
                <a16:creationId xmlns:a16="http://schemas.microsoft.com/office/drawing/2014/main" id="{8F81E88C-FFC0-29BA-4C3E-277FD24E2575}"/>
              </a:ext>
            </a:extLst>
          </p:cNvPr>
          <p:cNvSpPr/>
          <p:nvPr/>
        </p:nvSpPr>
        <p:spPr>
          <a:xfrm>
            <a:off x="4799578" y="2532888"/>
            <a:ext cx="4094487" cy="301752"/>
          </a:xfrm>
          <a:prstGeom prst="rect">
            <a:avLst/>
          </a:prstGeom>
          <a:solidFill>
            <a:srgbClr val="E8F4F9"/>
          </a:solidFill>
          <a:ln w="635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0" name="Text 41">
            <a:extLst>
              <a:ext uri="{FF2B5EF4-FFF2-40B4-BE49-F238E27FC236}">
                <a16:creationId xmlns:a16="http://schemas.microsoft.com/office/drawing/2014/main" id="{73B53850-F2D0-DECD-148F-4743D7AADF45}"/>
              </a:ext>
            </a:extLst>
          </p:cNvPr>
          <p:cNvSpPr/>
          <p:nvPr/>
        </p:nvSpPr>
        <p:spPr>
          <a:xfrm>
            <a:off x="5092699" y="2560320"/>
            <a:ext cx="375587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Atestado e r</a:t>
            </a:r>
            <a:r>
              <a:rPr lang="en-US" sz="900" dirty="0">
                <a:solidFill>
                  <a:srgbClr val="003A52"/>
                </a:solidFill>
                <a:latin typeface="Calibri" pitchFamily="34" charset="0"/>
                <a:cs typeface="Calibri" pitchFamily="34" charset="-120"/>
              </a:rPr>
              <a:t>esultados satisfatórios em testes </a:t>
            </a:r>
            <a:r>
              <a:rPr lang="en-US" sz="900" dirty="0">
                <a:solidFill>
                  <a:srgbClr val="003A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execução</a:t>
            </a:r>
            <a:endParaRPr lang="en-US" sz="900" dirty="0">
              <a:solidFill>
                <a:srgbClr val="003A52"/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2CA7EC0-3CBF-90E7-A3B2-88FA74449AF3}"/>
              </a:ext>
            </a:extLst>
          </p:cNvPr>
          <p:cNvGrpSpPr/>
          <p:nvPr/>
        </p:nvGrpSpPr>
        <p:grpSpPr>
          <a:xfrm>
            <a:off x="4857547" y="1400065"/>
            <a:ext cx="152400" cy="1356850"/>
            <a:chOff x="800483" y="1558529"/>
            <a:chExt cx="152400" cy="1356850"/>
          </a:xfrm>
        </p:grpSpPr>
        <p:pic>
          <p:nvPicPr>
            <p:cNvPr id="9" name="Image 1" descr="preencoded.png">
              <a:extLst>
                <a:ext uri="{FF2B5EF4-FFF2-40B4-BE49-F238E27FC236}">
                  <a16:creationId xmlns:a16="http://schemas.microsoft.com/office/drawing/2014/main" id="{3FC61B91-FEF1-D7C1-AAFF-EFE6AE07E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483" y="1558529"/>
              <a:ext cx="148820" cy="148820"/>
            </a:xfrm>
            <a:prstGeom prst="rect">
              <a:avLst/>
            </a:prstGeom>
          </p:spPr>
        </p:pic>
        <p:pic>
          <p:nvPicPr>
            <p:cNvPr id="10" name="Image 1" descr="preencoded.png">
              <a:extLst>
                <a:ext uri="{FF2B5EF4-FFF2-40B4-BE49-F238E27FC236}">
                  <a16:creationId xmlns:a16="http://schemas.microsoft.com/office/drawing/2014/main" id="{B0EBB4BF-66D3-5FBE-F90D-4899A717D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483" y="1853981"/>
              <a:ext cx="148820" cy="148820"/>
            </a:xfrm>
            <a:prstGeom prst="rect">
              <a:avLst/>
            </a:prstGeom>
          </p:spPr>
        </p:pic>
        <p:pic>
          <p:nvPicPr>
            <p:cNvPr id="14" name="Image 1" descr="preencoded.png">
              <a:extLst>
                <a:ext uri="{FF2B5EF4-FFF2-40B4-BE49-F238E27FC236}">
                  <a16:creationId xmlns:a16="http://schemas.microsoft.com/office/drawing/2014/main" id="{58E95838-79AB-7B4D-FC29-DAF61C8A5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771" y="2167365"/>
              <a:ext cx="148820" cy="148820"/>
            </a:xfrm>
            <a:prstGeom prst="rect">
              <a:avLst/>
            </a:prstGeom>
          </p:spPr>
        </p:pic>
        <p:pic>
          <p:nvPicPr>
            <p:cNvPr id="17" name="Image 1" descr="preencoded.png">
              <a:extLst>
                <a:ext uri="{FF2B5EF4-FFF2-40B4-BE49-F238E27FC236}">
                  <a16:creationId xmlns:a16="http://schemas.microsoft.com/office/drawing/2014/main" id="{5B72D5FC-4EB7-31B7-0777-924059A93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483" y="2469732"/>
              <a:ext cx="148820" cy="148820"/>
            </a:xfrm>
            <a:prstGeom prst="rect">
              <a:avLst/>
            </a:prstGeom>
          </p:spPr>
        </p:pic>
        <p:pic>
          <p:nvPicPr>
            <p:cNvPr id="32" name="Image 1" descr="preencoded.png">
              <a:extLst>
                <a:ext uri="{FF2B5EF4-FFF2-40B4-BE49-F238E27FC236}">
                  <a16:creationId xmlns:a16="http://schemas.microsoft.com/office/drawing/2014/main" id="{735FEDEF-972E-2F9C-1F0A-50336B431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063" y="2766559"/>
              <a:ext cx="148820" cy="148820"/>
            </a:xfrm>
            <a:prstGeom prst="rect">
              <a:avLst/>
            </a:prstGeom>
          </p:spPr>
        </p:pic>
      </p:grpSp>
      <p:pic>
        <p:nvPicPr>
          <p:cNvPr id="35" name="Image 1" descr="preencoded.png">
            <a:extLst>
              <a:ext uri="{FF2B5EF4-FFF2-40B4-BE49-F238E27FC236}">
                <a16:creationId xmlns:a16="http://schemas.microsoft.com/office/drawing/2014/main" id="{4E2CA0B0-82A3-B716-B3F3-56D453FED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483" y="3202499"/>
            <a:ext cx="412799" cy="412799"/>
          </a:xfrm>
          <a:prstGeom prst="rect">
            <a:avLst/>
          </a:prstGeom>
        </p:spPr>
      </p:pic>
      <p:pic>
        <p:nvPicPr>
          <p:cNvPr id="36" name="Image 1" descr="preencoded.png">
            <a:extLst>
              <a:ext uri="{FF2B5EF4-FFF2-40B4-BE49-F238E27FC236}">
                <a16:creationId xmlns:a16="http://schemas.microsoft.com/office/drawing/2014/main" id="{9C772370-0A2F-9D43-C94D-A07B9EDBC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63" y="4159151"/>
            <a:ext cx="448055" cy="448055"/>
          </a:xfrm>
          <a:prstGeom prst="rect">
            <a:avLst/>
          </a:prstGeom>
        </p:spPr>
      </p:pic>
      <p:pic>
        <p:nvPicPr>
          <p:cNvPr id="37" name="Image 2" descr="preencoded.png">
            <a:extLst>
              <a:ext uri="{FF2B5EF4-FFF2-40B4-BE49-F238E27FC236}">
                <a16:creationId xmlns:a16="http://schemas.microsoft.com/office/drawing/2014/main" id="{01C041ED-A61C-3F3B-1964-0E04CA8BFA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5619" y="3209939"/>
            <a:ext cx="435224" cy="41701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F882F58-B5FB-5EF2-6145-3A70705770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3662" y="307067"/>
            <a:ext cx="1134829" cy="3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A7DB87-88CB-9AEF-46C7-C71BE8F51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0">
            <a:extLst>
              <a:ext uri="{FF2B5EF4-FFF2-40B4-BE49-F238E27FC236}">
                <a16:creationId xmlns:a16="http://schemas.microsoft.com/office/drawing/2014/main" id="{F0D8ED8E-EFD4-8F62-901F-2D4911E5778A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0A6E2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7CF8F4A-7A22-A49A-CA3F-1283FD7FBBB5}"/>
              </a:ext>
            </a:extLst>
          </p:cNvPr>
          <p:cNvSpPr/>
          <p:nvPr/>
        </p:nvSpPr>
        <p:spPr>
          <a:xfrm rot="16200000">
            <a:off x="-2287446" y="2287446"/>
            <a:ext cx="5143500" cy="568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Montserrat" pitchFamily="34" charset="0"/>
              </a:rPr>
              <a:t>ETAPA 06</a:t>
            </a:r>
            <a:endParaRPr lang="en-US" sz="8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FF60D4C5-E5E7-13C1-CC6B-DF2464289875}"/>
              </a:ext>
            </a:extLst>
          </p:cNvPr>
          <p:cNvSpPr/>
          <p:nvPr/>
        </p:nvSpPr>
        <p:spPr>
          <a:xfrm>
            <a:off x="568608" y="130302"/>
            <a:ext cx="6736357" cy="237744"/>
          </a:xfrm>
          <a:prstGeom prst="roundRect">
            <a:avLst>
              <a:gd name="adj" fmla="val 23077"/>
            </a:avLst>
          </a:prstGeom>
          <a:solidFill>
            <a:srgbClr val="00688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6299CA80-48FD-E90F-BAB5-3C66A916ED5D}"/>
              </a:ext>
            </a:extLst>
          </p:cNvPr>
          <p:cNvSpPr/>
          <p:nvPr/>
        </p:nvSpPr>
        <p:spPr>
          <a:xfrm>
            <a:off x="699582" y="130303"/>
            <a:ext cx="385417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FASE 2 — EXECUÇÃO E VERIFICAÇÃO</a:t>
            </a:r>
            <a:endParaRPr lang="en-US" sz="9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606AFD2-5EDB-35A3-173E-7DE87D57571D}"/>
              </a:ext>
            </a:extLst>
          </p:cNvPr>
          <p:cNvSpPr/>
          <p:nvPr/>
        </p:nvSpPr>
        <p:spPr>
          <a:xfrm>
            <a:off x="568608" y="377190"/>
            <a:ext cx="651799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Contrapartida</a:t>
            </a:r>
            <a:endParaRPr lang="en-US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1F4509CD-0EB8-8262-9D2E-A6FFC291948D}"/>
              </a:ext>
            </a:extLst>
          </p:cNvPr>
          <p:cNvSpPr/>
          <p:nvPr/>
        </p:nvSpPr>
        <p:spPr>
          <a:xfrm>
            <a:off x="568607" y="724662"/>
            <a:ext cx="7235727" cy="1902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9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Conforme Lei Complementar nº 830/2018</a:t>
            </a:r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0C85442A-522F-1662-81D2-E8E9B277019B}"/>
              </a:ext>
            </a:extLst>
          </p:cNvPr>
          <p:cNvGrpSpPr/>
          <p:nvPr/>
        </p:nvGrpSpPr>
        <p:grpSpPr>
          <a:xfrm>
            <a:off x="568608" y="1005840"/>
            <a:ext cx="8279962" cy="1828800"/>
            <a:chOff x="347472" y="1005840"/>
            <a:chExt cx="4114800" cy="1828800"/>
          </a:xfrm>
        </p:grpSpPr>
        <p:sp>
          <p:nvSpPr>
            <p:cNvPr id="11" name="Shape 8">
              <a:extLst>
                <a:ext uri="{FF2B5EF4-FFF2-40B4-BE49-F238E27FC236}">
                  <a16:creationId xmlns:a16="http://schemas.microsoft.com/office/drawing/2014/main" id="{FB6B48B2-17C2-4A79-5D3F-D976E7B3CAF4}"/>
                </a:ext>
              </a:extLst>
            </p:cNvPr>
            <p:cNvSpPr/>
            <p:nvPr/>
          </p:nvSpPr>
          <p:spPr>
            <a:xfrm>
              <a:off x="347472" y="1005840"/>
              <a:ext cx="4114800" cy="274320"/>
            </a:xfrm>
            <a:prstGeom prst="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 9">
              <a:extLst>
                <a:ext uri="{FF2B5EF4-FFF2-40B4-BE49-F238E27FC236}">
                  <a16:creationId xmlns:a16="http://schemas.microsoft.com/office/drawing/2014/main" id="{DA0106AA-C75D-7EED-2E63-40F69E9F24DD}"/>
                </a:ext>
              </a:extLst>
            </p:cNvPr>
            <p:cNvSpPr/>
            <p:nvPr/>
          </p:nvSpPr>
          <p:spPr>
            <a:xfrm>
              <a:off x="420624" y="1005840"/>
              <a:ext cx="40233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850" b="1" dirty="0">
                  <a:solidFill>
                    <a:srgbClr val="FFFFFF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QUANDO É EXIGIDO CONTRAPARTIDA FINANCEIRA</a:t>
              </a:r>
              <a:endParaRPr lang="en-US" sz="850" dirty="0"/>
            </a:p>
          </p:txBody>
        </p:sp>
        <p:sp>
          <p:nvSpPr>
            <p:cNvPr id="13" name="Shape 10">
              <a:extLst>
                <a:ext uri="{FF2B5EF4-FFF2-40B4-BE49-F238E27FC236}">
                  <a16:creationId xmlns:a16="http://schemas.microsoft.com/office/drawing/2014/main" id="{92869FA2-4208-2538-D4E7-F73994868F43}"/>
                </a:ext>
              </a:extLst>
            </p:cNvPr>
            <p:cNvSpPr/>
            <p:nvPr/>
          </p:nvSpPr>
          <p:spPr>
            <a:xfrm>
              <a:off x="347472" y="1325880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rgbClr val="D5EEF7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 12">
              <a:extLst>
                <a:ext uri="{FF2B5EF4-FFF2-40B4-BE49-F238E27FC236}">
                  <a16:creationId xmlns:a16="http://schemas.microsoft.com/office/drawing/2014/main" id="{D8F9150F-7180-6196-A964-65C0367ADB50}"/>
                </a:ext>
              </a:extLst>
            </p:cNvPr>
            <p:cNvSpPr/>
            <p:nvPr/>
          </p:nvSpPr>
          <p:spPr>
            <a:xfrm>
              <a:off x="500421" y="1353312"/>
              <a:ext cx="3916130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Quando há disponibilidade hídrica no sistema de abastecimento público para suprir a demanda do empreendimento, conforme definido na Certidão de Diretrizes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16" name="Shape 13">
              <a:extLst>
                <a:ext uri="{FF2B5EF4-FFF2-40B4-BE49-F238E27FC236}">
                  <a16:creationId xmlns:a16="http://schemas.microsoft.com/office/drawing/2014/main" id="{772D6BD5-543B-7237-FFFC-3A12D92C15CF}"/>
                </a:ext>
              </a:extLst>
            </p:cNvPr>
            <p:cNvSpPr/>
            <p:nvPr/>
          </p:nvSpPr>
          <p:spPr>
            <a:xfrm>
              <a:off x="347472" y="1627632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D5EEF7"/>
              </a:solidFill>
              <a:prstDash val="soli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8" name="Text 15">
              <a:extLst>
                <a:ext uri="{FF2B5EF4-FFF2-40B4-BE49-F238E27FC236}">
                  <a16:creationId xmlns:a16="http://schemas.microsoft.com/office/drawing/2014/main" id="{56E84DB5-908C-F948-D638-9689783177C5}"/>
                </a:ext>
              </a:extLst>
            </p:cNvPr>
            <p:cNvSpPr/>
            <p:nvPr/>
          </p:nvSpPr>
          <p:spPr>
            <a:xfrm>
              <a:off x="500422" y="1655064"/>
              <a:ext cx="3905324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Valores calculados conforme metodologia da Lei Complementar nº 830/2018 e posteriores atualizações 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19" name="Shape 16">
              <a:extLst>
                <a:ext uri="{FF2B5EF4-FFF2-40B4-BE49-F238E27FC236}">
                  <a16:creationId xmlns:a16="http://schemas.microsoft.com/office/drawing/2014/main" id="{FAF66423-BA1B-4010-A692-414AF865A290}"/>
                </a:ext>
              </a:extLst>
            </p:cNvPr>
            <p:cNvSpPr/>
            <p:nvPr/>
          </p:nvSpPr>
          <p:spPr>
            <a:xfrm>
              <a:off x="347472" y="1929384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rgbClr val="D5EEF7"/>
              </a:solidFill>
              <a:prstDash val="soli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" name="Text 18">
              <a:extLst>
                <a:ext uri="{FF2B5EF4-FFF2-40B4-BE49-F238E27FC236}">
                  <a16:creationId xmlns:a16="http://schemas.microsoft.com/office/drawing/2014/main" id="{C53D18FF-DD6A-94E2-C483-7269B1E4DBA5}"/>
                </a:ext>
              </a:extLst>
            </p:cNvPr>
            <p:cNvSpPr/>
            <p:nvPr/>
          </p:nvSpPr>
          <p:spPr>
            <a:xfrm>
              <a:off x="503689" y="1956816"/>
              <a:ext cx="3912864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Custos das interligações são calculados separadamente 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22" name="Shape 19">
              <a:extLst>
                <a:ext uri="{FF2B5EF4-FFF2-40B4-BE49-F238E27FC236}">
                  <a16:creationId xmlns:a16="http://schemas.microsoft.com/office/drawing/2014/main" id="{C221D81B-F123-E4C2-5BBD-7179E0C3A29E}"/>
                </a:ext>
              </a:extLst>
            </p:cNvPr>
            <p:cNvSpPr/>
            <p:nvPr/>
          </p:nvSpPr>
          <p:spPr>
            <a:xfrm>
              <a:off x="347472" y="2231136"/>
              <a:ext cx="4114800" cy="3017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D5EEF7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 21">
              <a:extLst>
                <a:ext uri="{FF2B5EF4-FFF2-40B4-BE49-F238E27FC236}">
                  <a16:creationId xmlns:a16="http://schemas.microsoft.com/office/drawing/2014/main" id="{FD5E4A49-C3EB-8BD4-BE81-E2477C8CB6DC}"/>
                </a:ext>
              </a:extLst>
            </p:cNvPr>
            <p:cNvSpPr/>
            <p:nvPr/>
          </p:nvSpPr>
          <p:spPr>
            <a:xfrm>
              <a:off x="503689" y="2258568"/>
              <a:ext cx="3958583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As interligações de água e esgoto somente serão executadas após a formalização da contrapartida com o Setor Financeiro da Concessionária 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  <p:sp>
          <p:nvSpPr>
            <p:cNvPr id="25" name="Shape 22">
              <a:extLst>
                <a:ext uri="{FF2B5EF4-FFF2-40B4-BE49-F238E27FC236}">
                  <a16:creationId xmlns:a16="http://schemas.microsoft.com/office/drawing/2014/main" id="{52CE874A-02C8-F3EB-230B-4AF856E47102}"/>
                </a:ext>
              </a:extLst>
            </p:cNvPr>
            <p:cNvSpPr/>
            <p:nvPr/>
          </p:nvSpPr>
          <p:spPr>
            <a:xfrm>
              <a:off x="347472" y="2532888"/>
              <a:ext cx="4114800" cy="301752"/>
            </a:xfrm>
            <a:prstGeom prst="rect">
              <a:avLst/>
            </a:prstGeom>
            <a:solidFill>
              <a:srgbClr val="E8F4F9"/>
            </a:solidFill>
            <a:ln w="6350">
              <a:solidFill>
                <a:srgbClr val="D5EEF7"/>
              </a:solidFill>
              <a:prstDash val="soli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 24">
              <a:extLst>
                <a:ext uri="{FF2B5EF4-FFF2-40B4-BE49-F238E27FC236}">
                  <a16:creationId xmlns:a16="http://schemas.microsoft.com/office/drawing/2014/main" id="{7F8D893F-E7D3-073C-8E8F-747DCC342FE9}"/>
                </a:ext>
              </a:extLst>
            </p:cNvPr>
            <p:cNvSpPr/>
            <p:nvPr/>
          </p:nvSpPr>
          <p:spPr>
            <a:xfrm>
              <a:off x="503690" y="2560320"/>
              <a:ext cx="3912864" cy="2468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just"/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cs typeface="Calibri" pitchFamily="34" charset="-120"/>
                </a:rPr>
                <a:t>Encaminhar o </a:t>
              </a:r>
              <a:r>
                <a:rPr lang="en-US" sz="900" b="1" dirty="0">
                  <a:solidFill>
                    <a:srgbClr val="003A52"/>
                  </a:solidFill>
                  <a:latin typeface="Calibri" pitchFamily="34" charset="0"/>
                  <a:cs typeface="Calibri" pitchFamily="34" charset="-120"/>
                  <a:hlinkClick r:id="rId3"/>
                </a:rPr>
                <a:t>Formulário RIC/FORM/ENG/005</a:t>
              </a:r>
              <a:r>
                <a:rPr lang="en-US" sz="900" dirty="0">
                  <a:solidFill>
                    <a:srgbClr val="003A52"/>
                  </a:solidFill>
                  <a:latin typeface="Calibri" pitchFamily="34" charset="0"/>
                  <a:cs typeface="Calibri" pitchFamily="34" charset="-120"/>
                </a:rPr>
                <a:t>, preenchido e assinado, juntamente com as documentações necessárias</a:t>
              </a:r>
              <a:endParaRPr lang="en-US" sz="900" dirty="0">
                <a:solidFill>
                  <a:srgbClr val="003A52"/>
                </a:solidFill>
              </a:endParaRPr>
            </a:p>
          </p:txBody>
        </p:sp>
      </p:grpSp>
      <p:pic>
        <p:nvPicPr>
          <p:cNvPr id="56" name="Image 1" descr="preencoded.png">
            <a:extLst>
              <a:ext uri="{FF2B5EF4-FFF2-40B4-BE49-F238E27FC236}">
                <a16:creationId xmlns:a16="http://schemas.microsoft.com/office/drawing/2014/main" id="{90C4AC9F-DD57-E3E7-408E-960A92D60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83" y="1406129"/>
            <a:ext cx="148820" cy="148820"/>
          </a:xfrm>
          <a:prstGeom prst="rect">
            <a:avLst/>
          </a:prstGeom>
        </p:spPr>
      </p:pic>
      <p:pic>
        <p:nvPicPr>
          <p:cNvPr id="82" name="Image 1" descr="preencoded.png">
            <a:extLst>
              <a:ext uri="{FF2B5EF4-FFF2-40B4-BE49-F238E27FC236}">
                <a16:creationId xmlns:a16="http://schemas.microsoft.com/office/drawing/2014/main" id="{673CCD75-3C3B-24F8-30A6-62360F6D8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83" y="1701581"/>
            <a:ext cx="148820" cy="148820"/>
          </a:xfrm>
          <a:prstGeom prst="rect">
            <a:avLst/>
          </a:prstGeom>
        </p:spPr>
      </p:pic>
      <p:pic>
        <p:nvPicPr>
          <p:cNvPr id="83" name="Image 1" descr="preencoded.png">
            <a:extLst>
              <a:ext uri="{FF2B5EF4-FFF2-40B4-BE49-F238E27FC236}">
                <a16:creationId xmlns:a16="http://schemas.microsoft.com/office/drawing/2014/main" id="{6E26CB5D-1601-5843-28F4-5E6118367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71" y="2014965"/>
            <a:ext cx="148820" cy="148820"/>
          </a:xfrm>
          <a:prstGeom prst="rect">
            <a:avLst/>
          </a:prstGeom>
        </p:spPr>
      </p:pic>
      <p:pic>
        <p:nvPicPr>
          <p:cNvPr id="146" name="Image 1" descr="preencoded.png">
            <a:extLst>
              <a:ext uri="{FF2B5EF4-FFF2-40B4-BE49-F238E27FC236}">
                <a16:creationId xmlns:a16="http://schemas.microsoft.com/office/drawing/2014/main" id="{9AA12994-EE26-F998-A564-C0AD5D30F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83" y="2317332"/>
            <a:ext cx="148820" cy="148820"/>
          </a:xfrm>
          <a:prstGeom prst="rect">
            <a:avLst/>
          </a:prstGeom>
        </p:spPr>
      </p:pic>
      <p:pic>
        <p:nvPicPr>
          <p:cNvPr id="147" name="Image 1" descr="preencoded.png">
            <a:extLst>
              <a:ext uri="{FF2B5EF4-FFF2-40B4-BE49-F238E27FC236}">
                <a16:creationId xmlns:a16="http://schemas.microsoft.com/office/drawing/2014/main" id="{A39E6C4F-D714-E72B-A874-9326FE550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3" y="2614159"/>
            <a:ext cx="148820" cy="148820"/>
          </a:xfrm>
          <a:prstGeom prst="rect">
            <a:avLst/>
          </a:prstGeom>
        </p:spPr>
      </p:pic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49F229C3-A6F8-343A-6B5A-D0748BF6FCEF}"/>
              </a:ext>
            </a:extLst>
          </p:cNvPr>
          <p:cNvGrpSpPr/>
          <p:nvPr/>
        </p:nvGrpSpPr>
        <p:grpSpPr>
          <a:xfrm>
            <a:off x="568609" y="2935223"/>
            <a:ext cx="8331711" cy="1943241"/>
            <a:chOff x="730153" y="2935223"/>
            <a:chExt cx="7983113" cy="1943241"/>
          </a:xfrm>
        </p:grpSpPr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E332C768-7184-FD38-DB10-60FA74E611F6}"/>
                </a:ext>
              </a:extLst>
            </p:cNvPr>
            <p:cNvSpPr/>
            <p:nvPr/>
          </p:nvSpPr>
          <p:spPr>
            <a:xfrm>
              <a:off x="730153" y="2935223"/>
              <a:ext cx="3926596" cy="947352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Text 5">
              <a:extLst>
                <a:ext uri="{FF2B5EF4-FFF2-40B4-BE49-F238E27FC236}">
                  <a16:creationId xmlns:a16="http://schemas.microsoft.com/office/drawing/2014/main" id="{9FCD3A3B-7268-4E4C-A74C-F282DF862561}"/>
                </a:ext>
              </a:extLst>
            </p:cNvPr>
            <p:cNvSpPr/>
            <p:nvPr/>
          </p:nvSpPr>
          <p:spPr>
            <a:xfrm>
              <a:off x="1417423" y="2970310"/>
              <a:ext cx="3136331" cy="38595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cs typeface="Calibri" pitchFamily="34" charset="-120"/>
                </a:rPr>
                <a:t>Conformidade:</a:t>
              </a:r>
              <a:endParaRPr lang="en-US" sz="1200" dirty="0"/>
            </a:p>
          </p:txBody>
        </p:sp>
        <p:sp>
          <p:nvSpPr>
            <p:cNvPr id="63" name="Text 8">
              <a:extLst>
                <a:ext uri="{FF2B5EF4-FFF2-40B4-BE49-F238E27FC236}">
                  <a16:creationId xmlns:a16="http://schemas.microsoft.com/office/drawing/2014/main" id="{D3FEE9E3-09BC-5D00-65B7-896149FF1D8A}"/>
                </a:ext>
              </a:extLst>
            </p:cNvPr>
            <p:cNvSpPr/>
            <p:nvPr/>
          </p:nvSpPr>
          <p:spPr>
            <a:xfrm>
              <a:off x="1417423" y="3215981"/>
              <a:ext cx="3239326" cy="49408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 etapa de Contrapartida refere-se ao cumprimento das obrigações financeiras e compensações previstas pelo empreendedor</a:t>
              </a:r>
              <a:r>
                <a:rPr lang="en-US" sz="900" dirty="0">
                  <a:solidFill>
                    <a:srgbClr val="B0BEC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.</a:t>
              </a:r>
              <a:endParaRPr lang="en-US" sz="900" dirty="0"/>
            </a:p>
          </p:txBody>
        </p:sp>
        <p:sp>
          <p:nvSpPr>
            <p:cNvPr id="69" name="Shape 13">
              <a:extLst>
                <a:ext uri="{FF2B5EF4-FFF2-40B4-BE49-F238E27FC236}">
                  <a16:creationId xmlns:a16="http://schemas.microsoft.com/office/drawing/2014/main" id="{82A7BCCC-62E7-188C-CBA5-44A18D0B6E4B}"/>
                </a:ext>
              </a:extLst>
            </p:cNvPr>
            <p:cNvSpPr/>
            <p:nvPr/>
          </p:nvSpPr>
          <p:spPr>
            <a:xfrm>
              <a:off x="4774546" y="2935223"/>
              <a:ext cx="3932727" cy="969265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Text 14">
              <a:extLst>
                <a:ext uri="{FF2B5EF4-FFF2-40B4-BE49-F238E27FC236}">
                  <a16:creationId xmlns:a16="http://schemas.microsoft.com/office/drawing/2014/main" id="{2EAD20FA-9A1D-EC7B-4C08-DB7F1D66CE3C}"/>
                </a:ext>
              </a:extLst>
            </p:cNvPr>
            <p:cNvSpPr/>
            <p:nvPr/>
          </p:nvSpPr>
          <p:spPr>
            <a:xfrm>
              <a:off x="5486176" y="3019433"/>
              <a:ext cx="3051565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Condições:</a:t>
              </a:r>
              <a:endParaRPr lang="en-US" sz="1200" dirty="0"/>
            </a:p>
          </p:txBody>
        </p:sp>
        <p:sp>
          <p:nvSpPr>
            <p:cNvPr id="72" name="Text 15">
              <a:extLst>
                <a:ext uri="{FF2B5EF4-FFF2-40B4-BE49-F238E27FC236}">
                  <a16:creationId xmlns:a16="http://schemas.microsoft.com/office/drawing/2014/main" id="{F3E740EC-FCEC-6733-8149-F4AC4ED40027}"/>
                </a:ext>
              </a:extLst>
            </p:cNvPr>
            <p:cNvSpPr/>
            <p:nvPr/>
          </p:nvSpPr>
          <p:spPr>
            <a:xfrm>
              <a:off x="5497611" y="3238641"/>
              <a:ext cx="3192225" cy="40445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 cumprimento integral é requisito para o avanço às etapas de finalização. </a:t>
              </a:r>
            </a:p>
          </p:txBody>
        </p:sp>
        <p:sp>
          <p:nvSpPr>
            <p:cNvPr id="73" name="Shape 16">
              <a:extLst>
                <a:ext uri="{FF2B5EF4-FFF2-40B4-BE49-F238E27FC236}">
                  <a16:creationId xmlns:a16="http://schemas.microsoft.com/office/drawing/2014/main" id="{9D18F219-72E4-8361-5FE0-A58E7FE8CA3D}"/>
                </a:ext>
              </a:extLst>
            </p:cNvPr>
            <p:cNvSpPr/>
            <p:nvPr/>
          </p:nvSpPr>
          <p:spPr>
            <a:xfrm>
              <a:off x="730154" y="3950207"/>
              <a:ext cx="7977120" cy="928257"/>
            </a:xfrm>
            <a:prstGeom prst="roundRect">
              <a:avLst/>
            </a:prstGeom>
            <a:solidFill>
              <a:srgbClr val="00688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Text 17">
              <a:extLst>
                <a:ext uri="{FF2B5EF4-FFF2-40B4-BE49-F238E27FC236}">
                  <a16:creationId xmlns:a16="http://schemas.microsoft.com/office/drawing/2014/main" id="{64F20CA8-3128-6AA4-C822-A95ED05A2821}"/>
                </a:ext>
              </a:extLst>
            </p:cNvPr>
            <p:cNvSpPr/>
            <p:nvPr/>
          </p:nvSpPr>
          <p:spPr>
            <a:xfrm>
              <a:off x="1689867" y="3966785"/>
              <a:ext cx="7023399" cy="245609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Contrapartida por perfuração de poço(s):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6" name="Text 18">
              <a:extLst>
                <a:ext uri="{FF2B5EF4-FFF2-40B4-BE49-F238E27FC236}">
                  <a16:creationId xmlns:a16="http://schemas.microsoft.com/office/drawing/2014/main" id="{3F1016FF-788E-1F20-F0F9-10BDA85705E8}"/>
                </a:ext>
              </a:extLst>
            </p:cNvPr>
            <p:cNvSpPr/>
            <p:nvPr/>
          </p:nvSpPr>
          <p:spPr>
            <a:xfrm>
              <a:off x="1529412" y="4185246"/>
              <a:ext cx="7183854" cy="60802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pt-BR" sz="900" dirty="0">
                  <a:solidFill>
                    <a:schemeClr val="bg1"/>
                  </a:solidFill>
                </a:rPr>
                <a:t>Os empreendimentos que executarem a perfuração de poço(s) tubular(es) profundo(s) ficam dispensados do pagamento de contrapartida financeira, uma vez que a implantação do poço constitui a contrapartida. 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pt-BR" sz="900" dirty="0">
                  <a:solidFill>
                    <a:schemeClr val="bg1"/>
                  </a:solidFill>
                </a:rPr>
                <a:t>Para ser efetivada, o(s) poço(s) devem, obrigatoriamente, comprovar vazão suficiente para atendimento total do empreendimento.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pt-BR" sz="900" dirty="0">
                  <a:solidFill>
                    <a:schemeClr val="bg1"/>
                  </a:solidFill>
                </a:rPr>
                <a:t>A necessidade de perfuração de poços(s) ou de interligação ao sistema será definida na Certidão de Diretrizes, conforme Etapa 01.</a:t>
              </a:r>
            </a:p>
          </p:txBody>
        </p:sp>
      </p:grp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5C4A35B5-9712-D4AB-B73D-1B6EC0A78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2" y="3208242"/>
            <a:ext cx="345587" cy="401314"/>
          </a:xfrm>
          <a:prstGeom prst="rect">
            <a:avLst/>
          </a:prstGeom>
        </p:spPr>
      </p:pic>
      <p:pic>
        <p:nvPicPr>
          <p:cNvPr id="23" name="Image 2" descr="preencoded.png">
            <a:extLst>
              <a:ext uri="{FF2B5EF4-FFF2-40B4-BE49-F238E27FC236}">
                <a16:creationId xmlns:a16="http://schemas.microsoft.com/office/drawing/2014/main" id="{8469F114-16E8-330E-7D07-05456C666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950" y="4205828"/>
            <a:ext cx="435224" cy="417014"/>
          </a:xfrm>
          <a:prstGeom prst="rect">
            <a:avLst/>
          </a:prstGeom>
        </p:spPr>
      </p:pic>
      <p:pic>
        <p:nvPicPr>
          <p:cNvPr id="26" name="Image 1" descr="preencoded.png">
            <a:extLst>
              <a:ext uri="{FF2B5EF4-FFF2-40B4-BE49-F238E27FC236}">
                <a16:creationId xmlns:a16="http://schemas.microsoft.com/office/drawing/2014/main" id="{DEFFE916-B734-7FEF-7009-A88B86C82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249" y="3168396"/>
            <a:ext cx="448055" cy="44805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AC3BEC8-C6F9-4CFC-DAEB-1FA8DF87F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3662" y="307067"/>
            <a:ext cx="1134829" cy="3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02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8b3fd5-f786-48c9-a553-29929aa4f3f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FB0327E1647441B7B57EA3DF7D0448" ma:contentTypeVersion="13" ma:contentTypeDescription="Crie um novo documento." ma:contentTypeScope="" ma:versionID="1f54caeb9b515bc6a16036b10336eb1c">
  <xsd:schema xmlns:xsd="http://www.w3.org/2001/XMLSchema" xmlns:xs="http://www.w3.org/2001/XMLSchema" xmlns:p="http://schemas.microsoft.com/office/2006/metadata/properties" xmlns:ns2="838b3fd5-f786-48c9-a553-29929aa4f3fa" targetNamespace="http://schemas.microsoft.com/office/2006/metadata/properties" ma:root="true" ma:fieldsID="d40a398165801fcc2668d37c329690a0" ns2:_="">
    <xsd:import namespace="838b3fd5-f786-48c9-a553-29929aa4f3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b3fd5-f786-48c9-a553-29929aa4f3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56b575b5-0721-4322-9a91-0694f0c961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348258-104F-4C1C-990C-A36CA2BA3EB0}">
  <ds:schemaRefs>
    <ds:schemaRef ds:uri="http://schemas.microsoft.com/office/2006/metadata/properties"/>
    <ds:schemaRef ds:uri="http://schemas.microsoft.com/office/infopath/2007/PartnerControls"/>
    <ds:schemaRef ds:uri="838b3fd5-f786-48c9-a553-29929aa4f3fa"/>
  </ds:schemaRefs>
</ds:datastoreItem>
</file>

<file path=customXml/itemProps2.xml><?xml version="1.0" encoding="utf-8"?>
<ds:datastoreItem xmlns:ds="http://schemas.openxmlformats.org/officeDocument/2006/customXml" ds:itemID="{406E9B9D-73CD-4CD2-937E-9EFB4F0E62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BD2A9D-35C0-4A8D-895A-C47D69D11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8b3fd5-f786-48c9-a553-29929aa4f3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2924</Words>
  <Application>Microsoft Office PowerPoint</Application>
  <PresentationFormat>Apresentação na tela (16:9)</PresentationFormat>
  <Paragraphs>347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Etapas do Processo para Novos Empreendimentos - RIC Ambiental</dc:title>
  <dc:subject>PptxGenJS Presentation</dc:subject>
  <dc:creator>PptxGenJS</dc:creator>
  <cp:lastModifiedBy>SKARLATH BENEGA</cp:lastModifiedBy>
  <cp:revision>9</cp:revision>
  <dcterms:created xsi:type="dcterms:W3CDTF">2026-04-26T14:36:29Z</dcterms:created>
  <dcterms:modified xsi:type="dcterms:W3CDTF">2026-06-12T13:19:22Z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0x01010063FB0327E1647441B7B57EA3DF7D0448</vt:lpwstr>
  </property>
  <property fmtid="{D5CDD505-2E9C-101B-9397-08002B2CF9AE}" pid="3" name="MediaServiceImageTags">
    <vt:lpwstr/>
  </property>
</Properties>
</file>